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391" r:id="rId2"/>
    <p:sldId id="664" r:id="rId3"/>
    <p:sldId id="669" r:id="rId4"/>
    <p:sldId id="670" r:id="rId5"/>
    <p:sldId id="666" r:id="rId6"/>
    <p:sldId id="671" r:id="rId7"/>
    <p:sldId id="677" r:id="rId8"/>
    <p:sldId id="687" r:id="rId9"/>
    <p:sldId id="678" r:id="rId10"/>
    <p:sldId id="685" r:id="rId11"/>
    <p:sldId id="387" r:id="rId12"/>
    <p:sldId id="649" r:id="rId13"/>
    <p:sldId id="683" r:id="rId14"/>
    <p:sldId id="648" r:id="rId15"/>
    <p:sldId id="681" r:id="rId16"/>
    <p:sldId id="686" r:id="rId17"/>
    <p:sldId id="682" r:id="rId18"/>
    <p:sldId id="684" r:id="rId19"/>
    <p:sldId id="679" r:id="rId20"/>
    <p:sldId id="680" r:id="rId21"/>
    <p:sldId id="299" r:id="rId22"/>
    <p:sldId id="574" r:id="rId23"/>
    <p:sldId id="667" r:id="rId24"/>
    <p:sldId id="665" r:id="rId25"/>
    <p:sldId id="672" r:id="rId26"/>
    <p:sldId id="673" r:id="rId27"/>
    <p:sldId id="668" r:id="rId28"/>
    <p:sldId id="674" r:id="rId29"/>
    <p:sldId id="675" r:id="rId30"/>
    <p:sldId id="676" r:id="rId31"/>
    <p:sldId id="650" r:id="rId32"/>
    <p:sldId id="663" r:id="rId33"/>
    <p:sldId id="68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29"/>
    <p:restoredTop sz="94422"/>
  </p:normalViewPr>
  <p:slideViewPr>
    <p:cSldViewPr snapToGrid="0">
      <p:cViewPr varScale="1">
        <p:scale>
          <a:sx n="116" d="100"/>
          <a:sy n="116" d="100"/>
        </p:scale>
        <p:origin x="208" y="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80822-D5F8-46E1-AE9C-3A4C27E931CD}" type="datetimeFigureOut">
              <a:rPr lang="zh-CN" altLang="en-US" smtClean="0"/>
              <a:t>2023/7/11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5982E-033B-43DB-9887-962DD1565E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3850D-E054-4395-8AFB-DEFB3646A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slide show v1 slopes extracted by different function and different fitting range.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68883-2CE8-F14E-A3AD-46CC65D896BD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1075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my site, abundant statistics from BES-II</a:t>
            </a:r>
            <a:r>
              <a:rPr lang="zh-CN" altLang="en-US" dirty="0"/>
              <a:t>；</a:t>
            </a:r>
            <a:r>
              <a:rPr lang="en-US" dirty="0"/>
              <a:t> theoreticall</a:t>
            </a:r>
            <a:r>
              <a:rPr lang="en-US" altLang="zh-CN" dirty="0"/>
              <a:t>y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 ploy term should be taken into consideration</a:t>
            </a:r>
            <a:r>
              <a:rPr lang="zh-CN" altLang="en-US" dirty="0"/>
              <a:t> </a:t>
            </a:r>
            <a:r>
              <a:rPr lang="en-US" altLang="zh-CN" dirty="0"/>
              <a:t>to describe far-rapidity data.</a:t>
            </a:r>
            <a:r>
              <a:rPr 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68883-2CE8-F14E-A3AD-46CC65D896BD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25601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FEBED-FB88-48F9-9664-5CD9558B3A5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08275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Proton and lambda from BES-I are close, while there is </a:t>
            </a:r>
            <a:r>
              <a:rPr lang="en-US" altLang="zh-CN" sz="1200" dirty="0">
                <a:latin typeface="Calibri" panose="020F0502020204030204" pitchFamily="34" charset="0"/>
                <a:cs typeface="Calibri" panose="020F0502020204030204" pitchFamily="34" charset="0"/>
              </a:rPr>
              <a:t>discrepancy based on BES-II dataset.</a:t>
            </a: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68883-2CE8-F14E-A3AD-46CC65D896BD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107695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my site, abundant statistics from BES-II</a:t>
            </a:r>
            <a:r>
              <a:rPr lang="zh-CN" altLang="en-US" dirty="0"/>
              <a:t>；</a:t>
            </a:r>
            <a:r>
              <a:rPr lang="en-US" dirty="0"/>
              <a:t> theoreticall</a:t>
            </a:r>
            <a:r>
              <a:rPr lang="en-US" altLang="zh-CN" dirty="0"/>
              <a:t>y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 ploy term should be taken into consideration</a:t>
            </a:r>
            <a:r>
              <a:rPr lang="zh-CN" altLang="en-US" dirty="0"/>
              <a:t> </a:t>
            </a:r>
            <a:r>
              <a:rPr lang="en-US" altLang="zh-CN" dirty="0"/>
              <a:t>to describe far-rapidity data.</a:t>
            </a:r>
            <a:r>
              <a:rPr 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68883-2CE8-F14E-A3AD-46CC65D896BD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10193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From my site, abundant statistics from BES-II</a:t>
            </a:r>
            <a:r>
              <a:rPr lang="zh-CN" altLang="en-US" dirty="0"/>
              <a:t>；</a:t>
            </a:r>
            <a:r>
              <a:rPr lang="en-US" dirty="0"/>
              <a:t> theoreticall</a:t>
            </a:r>
            <a:r>
              <a:rPr lang="en-US" altLang="zh-CN" dirty="0"/>
              <a:t>y</a:t>
            </a:r>
            <a:r>
              <a:rPr lang="en-US" dirty="0"/>
              <a:t>, 3</a:t>
            </a:r>
            <a:r>
              <a:rPr lang="en-US" baseline="30000" dirty="0"/>
              <a:t>rd</a:t>
            </a:r>
            <a:r>
              <a:rPr lang="en-US" dirty="0"/>
              <a:t> ploy term should be taken into consideration</a:t>
            </a:r>
            <a:r>
              <a:rPr lang="zh-CN" altLang="en-US" dirty="0"/>
              <a:t> </a:t>
            </a:r>
            <a:r>
              <a:rPr lang="en-US" altLang="zh-CN" dirty="0"/>
              <a:t>to describe far-rapidity data.</a:t>
            </a:r>
            <a:r>
              <a:rPr lang="en-US" dirty="0"/>
              <a:t> 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68883-2CE8-F14E-A3AD-46CC65D896BD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0180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cannot get the same slope as BES-I using the same method with BES-II data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C68883-2CE8-F14E-A3AD-46CC65D896BD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0474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B1517-FFE1-4E2D-A18B-BC77ADAE9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4B7F5D-A75F-4765-942A-E08DEB22E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0009F-F77C-4938-BA62-1BBE4ED3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925D5A-E4AC-44AB-BC45-8EB5D004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F23A5A-924B-47C6-8555-D17F450C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9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28655-075F-4559-9108-B1DC598E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EA9E44-573F-4AA6-9B48-E6161A64A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FBABB4-89EE-483D-9F03-281A323E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AC55C-9E50-4729-8DB0-7DEFFD80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4D3D32-F35B-4EE0-A334-315467A9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71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1BF113-41DF-4E26-9151-63A11EFCE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1A82B2-6D22-4979-9AE4-0BC9578E5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561AB-C5FB-4B9B-AA2C-083F2121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C59B0E-A1C1-4E33-A035-C0C4E464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75CA77-D5C3-45D5-B87B-19A35D26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79C7C-13C4-4EE1-9D8B-5447F5A7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802D4-06A0-4D35-BAEA-4C080F0AA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8AA0CF-F080-4B7F-9AC8-E6E3623D1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9BBA1-0890-45BF-B9D5-CCB1C285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3D2F3-DC60-4645-AA43-CEB815D2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66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193A6-CBD6-4B6C-A474-02E080FB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C400C3-B62C-48CF-A0BD-0BAEE21D7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6B2233-9AAD-4017-9918-43D718E7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DAB57-3B5F-4E23-BF2E-28010AA1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113693-8306-4016-B64E-1EA9A294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01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A98B0-949D-4F49-AE5E-D4E01780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18A18-FF04-4592-AEAC-71EAA6C7C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F8C44A-0F46-4EA4-AA06-C611605F7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7C556D-B650-48E1-8DE1-D933E9E6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F41E89-A8F9-46FC-9523-DF81FE0B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AE9688-8BE9-4D43-B73C-EB3EB41D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812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6BE0D-1D8D-437E-BC45-08EBFEED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D75DC3-938B-4AC4-A9F2-49C8BA995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52B3BB-E0E1-496F-A48C-7BA7A6101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BE72B5-BA83-4AEA-98D4-CC410033A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3FD20A-50D7-40CD-8A58-B082E06E8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BC5F6E-8B3E-49B1-9236-E901E084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8C24D1-F2D3-4CB8-846D-03CD50F1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1DC0C8-E1E9-4DBB-9F9F-7CB7D4AA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30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D6C32-32E1-43F4-AB21-106D5999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73310F-9A00-4F86-B9F8-8CFD339E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FF8485-BA88-4234-B105-C0524ABA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82DFAF-B15E-4181-96DD-B6D62995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08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0E88D7-E3BA-4FC7-998A-FDF42DE1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313555-551F-4F97-BC04-86CC64AA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58D8E-E69E-4F9B-9AD2-0140AEB0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F01C0-C30B-4E75-AC75-EB35A22B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3E03C-3AD4-468A-9DBE-2BCE9E3DB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E1C415-F8D2-45F4-8915-223CF7CA1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BB3241-4DFF-4B74-95AB-21C7E972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4D4BBB-6D0C-452B-BB98-A25C8CCB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CF8437-C5D0-45D8-9CEF-FB02119A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1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304A7-9C28-427F-B0A0-67BEE564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7FDA79-9444-4F35-85F2-E3B69D56D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9FC564-226D-453B-AD33-52947C05E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B268A5-B950-4269-936C-CF08DA7D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216FA8-345C-42A2-A5B7-20D7D2A4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9F1582-51F0-4B4E-B421-A60FD7D5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36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2CC29B-1F8A-4714-8A2E-6EBECA18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5A3840-3689-4D7B-BA0A-15C1F1A9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4F037B-53E8-458C-8180-4165D1E13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DD4C77-1AAB-4220-ACD7-D66197F64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A540A1-02CE-472F-A7E9-75A5B22C4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57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../media/image46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emf"/><Relationship Id="rId5" Type="http://schemas.openxmlformats.org/officeDocument/2006/relationships/image" Target="../media/image58.emf"/><Relationship Id="rId4" Type="http://schemas.openxmlformats.org/officeDocument/2006/relationships/image" Target="../media/image57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emf"/><Relationship Id="rId4" Type="http://schemas.openxmlformats.org/officeDocument/2006/relationships/image" Target="../media/image7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徽标&#10;&#10;描述已自动生成">
            <a:extLst>
              <a:ext uri="{FF2B5EF4-FFF2-40B4-BE49-F238E27FC236}">
                <a16:creationId xmlns:a16="http://schemas.microsoft.com/office/drawing/2014/main" id="{0F493AFF-4946-46C2-90EF-039D7D75C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8475" cy="14478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75C22D-050D-4EF6-99A8-2BF58AE9A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1"/>
            <a:ext cx="1566099" cy="1617956"/>
          </a:xfrm>
          <a:prstGeom prst="rect">
            <a:avLst/>
          </a:prstGeom>
        </p:spPr>
      </p:pic>
      <p:sp>
        <p:nvSpPr>
          <p:cNvPr id="12" name="日期占位符 4">
            <a:extLst>
              <a:ext uri="{FF2B5EF4-FFF2-40B4-BE49-F238E27FC236}">
                <a16:creationId xmlns:a16="http://schemas.microsoft.com/office/drawing/2014/main" id="{7F59B274-D666-43B0-A7CA-FC4DAF41F70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14" name="页脚占位符 6">
            <a:extLst>
              <a:ext uri="{FF2B5EF4-FFF2-40B4-BE49-F238E27FC236}">
                <a16:creationId xmlns:a16="http://schemas.microsoft.com/office/drawing/2014/main" id="{D6B1DCF4-E1C7-4B77-8DE3-3CD67233C8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sp>
        <p:nvSpPr>
          <p:cNvPr id="15" name="灯片编号占位符 12">
            <a:extLst>
              <a:ext uri="{FF2B5EF4-FFF2-40B4-BE49-F238E27FC236}">
                <a16:creationId xmlns:a16="http://schemas.microsoft.com/office/drawing/2014/main" id="{AB906F5F-92CB-4F7F-B3DB-D740FF1A26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A4D06E-3025-41A4-E9B2-D00EC0A06C85}"/>
                  </a:ext>
                </a:extLst>
              </p:cNvPr>
              <p:cNvSpPr txBox="1"/>
              <p:nvPr/>
            </p:nvSpPr>
            <p:spPr>
              <a:xfrm>
                <a:off x="16090" y="2532353"/>
                <a:ext cx="12192000" cy="121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Anti-flow of Mesons </a:t>
                </a:r>
              </a:p>
              <a:p>
                <a:pPr algn="ctr"/>
                <a:r>
                  <a:rPr lang="en-US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Au + Au Collisions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36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𝑵𝑵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 3, 3.2, 3.5, 3.9 GeV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A4D06E-3025-41A4-E9B2-D00EC0A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" y="2532353"/>
                <a:ext cx="12192000" cy="1210652"/>
              </a:xfrm>
              <a:prstGeom prst="rect">
                <a:avLst/>
              </a:prstGeom>
              <a:blipFill>
                <a:blip r:embed="rId5"/>
                <a:stretch>
                  <a:fillRect t="-72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副标题 2">
            <a:extLst>
              <a:ext uri="{FF2B5EF4-FFF2-40B4-BE49-F238E27FC236}">
                <a16:creationId xmlns:a16="http://schemas.microsoft.com/office/drawing/2014/main" id="{0414A907-5D8A-E5FF-C1EB-C606437A11D9}"/>
              </a:ext>
            </a:extLst>
          </p:cNvPr>
          <p:cNvSpPr txBox="1">
            <a:spLocks/>
          </p:cNvSpPr>
          <p:nvPr/>
        </p:nvSpPr>
        <p:spPr>
          <a:xfrm>
            <a:off x="1540090" y="4419814"/>
            <a:ext cx="9144000" cy="1536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Zuowen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Liu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Central China Normal University</a:t>
            </a:r>
          </a:p>
          <a:p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71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33C0D38-E648-6129-39FA-006B9BCB0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90ECEB-793C-D1B0-1E03-724B961FFA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A58F2B9-B24E-238E-47FD-C74A2203C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C5AB2D8-25F6-9F71-BE3E-807AE1B3DF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16" y="303888"/>
            <a:ext cx="8683967" cy="60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897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1886324" y="156768"/>
            <a:ext cx="841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JAM Setup</a:t>
            </a:r>
            <a:endParaRPr kumimoji="0" lang="zh-CN" altLang="en-US" sz="3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2023/3/27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11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IMP Meeting</a:t>
            </a:r>
            <a:endParaRPr lang="zh-CN" altLang="en-US" baseline="30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05B0BB-F5E9-084C-B7E0-A30422C8630B}"/>
              </a:ext>
            </a:extLst>
          </p:cNvPr>
          <p:cNvSpPr txBox="1"/>
          <p:nvPr/>
        </p:nvSpPr>
        <p:spPr>
          <a:xfrm>
            <a:off x="2385789" y="1062691"/>
            <a:ext cx="14348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JAM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Version: 2.1</a:t>
            </a:r>
          </a:p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Data: ~5 M</a:t>
            </a:r>
            <a:endParaRPr kumimoji="1" lang="zh-CN" alt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494B1FC-6F56-33A4-AA58-37F3D5026B8F}"/>
              </a:ext>
            </a:extLst>
          </p:cNvPr>
          <p:cNvSpPr txBox="1"/>
          <p:nvPr/>
        </p:nvSpPr>
        <p:spPr>
          <a:xfrm>
            <a:off x="2385789" y="2632321"/>
            <a:ext cx="29343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lphaLcParenR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Cascade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Cascade(default)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Cascade w/o spectator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39A9BA-A0B4-6447-072C-F5F2E28C018E}"/>
              </a:ext>
            </a:extLst>
          </p:cNvPr>
          <p:cNvSpPr txBox="1"/>
          <p:nvPr/>
        </p:nvSpPr>
        <p:spPr>
          <a:xfrm>
            <a:off x="6540449" y="2478434"/>
            <a:ext cx="29343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b)  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Mean Field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RQMD</a:t>
            </a:r>
            <a:r>
              <a:rPr lang="en-US" altLang="zh-CN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 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RQMD</a:t>
            </a:r>
            <a:r>
              <a:rPr lang="en-US" altLang="zh-CN" sz="2000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MH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RQMD/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RMF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A7116C2-1671-372A-0891-DF960FC85AD4}"/>
              </a:ext>
            </a:extLst>
          </p:cNvPr>
          <p:cNvSpPr txBox="1"/>
          <p:nvPr/>
        </p:nvSpPr>
        <p:spPr>
          <a:xfrm>
            <a:off x="6382703" y="3887211"/>
            <a:ext cx="533707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Note: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v: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Lorentz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ector potentials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M: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Lorentzian-type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omentum dependent potential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H/S: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 nuclear incompressibility K </a:t>
            </a:r>
            <a:r>
              <a:rPr lang="el-GR" altLang="zh-CN" dirty="0">
                <a:latin typeface="Calibri" panose="020F0502020204030204" pitchFamily="34" charset="0"/>
                <a:cs typeface="Calibri" panose="020F0502020204030204" pitchFamily="34" charset="0"/>
              </a:rPr>
              <a:t>= 380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MeV (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ard) or 210 MeV (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oft).</a:t>
            </a:r>
          </a:p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RMF: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elativistic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ean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ield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C773B7-E48D-4CE5-D05F-FE149D3E9CEC}"/>
              </a:ext>
            </a:extLst>
          </p:cNvPr>
          <p:cNvSpPr txBox="1"/>
          <p:nvPr/>
        </p:nvSpPr>
        <p:spPr>
          <a:xfrm>
            <a:off x="6457368" y="5943830"/>
            <a:ext cx="4395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*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Yasushi Nara and Akira Ohnishi, PRC, 105, 014911 (2022)</a:t>
            </a:r>
          </a:p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arXiv:2004.05550v2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14809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1886324" y="156768"/>
            <a:ext cx="84193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JAM Setup</a:t>
            </a:r>
            <a:endParaRPr kumimoji="0" lang="zh-CN" altLang="en-US" sz="3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2023/3/27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12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IMP Meeting</a:t>
            </a:r>
            <a:endParaRPr lang="zh-CN" altLang="en-US" baseline="300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239A9BA-A0B4-6447-072C-F5F2E28C018E}"/>
              </a:ext>
            </a:extLst>
          </p:cNvPr>
          <p:cNvSpPr txBox="1"/>
          <p:nvPr/>
        </p:nvSpPr>
        <p:spPr>
          <a:xfrm>
            <a:off x="1731600" y="1151438"/>
            <a:ext cx="2934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RQMDv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/MS2 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6C773B7-E48D-4CE5-D05F-FE149D3E9CEC}"/>
              </a:ext>
            </a:extLst>
          </p:cNvPr>
          <p:cNvSpPr txBox="1"/>
          <p:nvPr/>
        </p:nvSpPr>
        <p:spPr>
          <a:xfrm>
            <a:off x="4160411" y="965039"/>
            <a:ext cx="439568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*</a:t>
            </a:r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Yasushi Nara and Akira Ohnishi, PRC, 105, 014911 (2022)</a:t>
            </a:r>
          </a:p>
          <a:p>
            <a:r>
              <a:rPr lang="en-US" altLang="zh-CN" sz="1400" dirty="0">
                <a:latin typeface="Calibri" panose="020F0502020204030204" pitchFamily="34" charset="0"/>
                <a:cs typeface="Calibri" panose="020F0502020204030204" pitchFamily="34" charset="0"/>
              </a:rPr>
              <a:t>arXiv:2004.05550v2</a:t>
            </a:r>
            <a:endParaRPr lang="en-US" sz="1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0D5807E-D874-54C9-6B4F-A015FF918340}"/>
              </a:ext>
            </a:extLst>
          </p:cNvPr>
          <p:cNvSpPr txBox="1"/>
          <p:nvPr/>
        </p:nvSpPr>
        <p:spPr>
          <a:xfrm>
            <a:off x="8335537" y="1584994"/>
            <a:ext cx="17451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3.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RQMD/RMF 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F24B58-4D6A-88B6-4676-F5231F37D5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005" y="2075838"/>
            <a:ext cx="6505995" cy="6603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DDB875A-C3F1-FE64-E2B0-B5848C8228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2030736"/>
            <a:ext cx="4356100" cy="660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435C2AB-51C0-DB8B-561B-A61197AE32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2701" y="2901007"/>
            <a:ext cx="4395689" cy="272934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07BC3B0-7D75-27A6-BFA8-55E9F6215F8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425"/>
          <a:stretch/>
        </p:blipFill>
        <p:spPr>
          <a:xfrm>
            <a:off x="111513" y="3524513"/>
            <a:ext cx="6258168" cy="1585832"/>
          </a:xfrm>
          <a:prstGeom prst="rect">
            <a:avLst/>
          </a:prstGeom>
        </p:spPr>
      </p:pic>
      <p:sp>
        <p:nvSpPr>
          <p:cNvPr id="21" name="椭圆 20">
            <a:extLst>
              <a:ext uri="{FF2B5EF4-FFF2-40B4-BE49-F238E27FC236}">
                <a16:creationId xmlns:a16="http://schemas.microsoft.com/office/drawing/2014/main" id="{D29D2400-FAE7-C5A7-FD9C-468AEA0796EA}"/>
              </a:ext>
            </a:extLst>
          </p:cNvPr>
          <p:cNvSpPr/>
          <p:nvPr/>
        </p:nvSpPr>
        <p:spPr>
          <a:xfrm>
            <a:off x="8579002" y="2908224"/>
            <a:ext cx="446049" cy="3142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5EC2CFA2-A93A-0F85-C85B-BB884F03F422}"/>
              </a:ext>
            </a:extLst>
          </p:cNvPr>
          <p:cNvSpPr/>
          <p:nvPr/>
        </p:nvSpPr>
        <p:spPr>
          <a:xfrm>
            <a:off x="111513" y="4765780"/>
            <a:ext cx="360000" cy="2522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4AF0F3E-8878-CB3E-6A1D-D0B1DD395214}"/>
              </a:ext>
            </a:extLst>
          </p:cNvPr>
          <p:cNvSpPr txBox="1"/>
          <p:nvPr/>
        </p:nvSpPr>
        <p:spPr>
          <a:xfrm>
            <a:off x="7244741" y="5682006"/>
            <a:ext cx="4371279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onlinear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calar interaction</a:t>
            </a:r>
          </a:p>
          <a:p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omentum-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ependent potentials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E7E395-F763-FF1E-FBE3-F5A5AE87049B}"/>
              </a:ext>
            </a:extLst>
          </p:cNvPr>
          <p:cNvSpPr txBox="1"/>
          <p:nvPr/>
        </p:nvSpPr>
        <p:spPr>
          <a:xfrm>
            <a:off x="843610" y="5124351"/>
            <a:ext cx="5514646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potentialType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 =0:Non-relativistic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 =1:Skyrme scalar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 =2:Skyrme vector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  =3:scalar + nonlinear vector potential (sigma-omega model)</a:t>
            </a:r>
            <a:endParaRPr lang="en-US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74580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DDFACB4C-C6AF-B533-6E62-0ED24257D6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8119" y="-112856"/>
            <a:ext cx="2743266" cy="4029616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FCB512A-611D-4B7B-ED2D-CF944FE568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59996" y="-145628"/>
            <a:ext cx="2743268" cy="4029618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FAF192D-6D4D-99DE-73A3-6A71D0A322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75D26F2-2100-46AD-148C-910B539D3C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C1A6EF-D5B1-CAC5-1017-DCF7EB162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04D020-C61F-048F-5B0F-39F12D8591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378" y="3226215"/>
            <a:ext cx="3675188" cy="29217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1570C5D-D50F-35B0-4FFE-0CB39715EBEA}"/>
              </a:ext>
            </a:extLst>
          </p:cNvPr>
          <p:cNvSpPr txBox="1"/>
          <p:nvPr/>
        </p:nvSpPr>
        <p:spPr>
          <a:xfrm>
            <a:off x="8833948" y="129684"/>
            <a:ext cx="1408386" cy="367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RQMD/RMF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028F327-C82D-099E-A118-31D5DE92C912}"/>
              </a:ext>
            </a:extLst>
          </p:cNvPr>
          <p:cNvSpPr txBox="1"/>
          <p:nvPr/>
        </p:nvSpPr>
        <p:spPr>
          <a:xfrm>
            <a:off x="1061545" y="129897"/>
            <a:ext cx="2296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RQMDv</a:t>
            </a:r>
            <a:r>
              <a:rPr lang="en-US" dirty="0">
                <a:solidFill>
                  <a:srgbClr val="FF0000"/>
                </a:solidFill>
              </a:rPr>
              <a:t>/MS2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9503112-7565-9568-E1DD-95865F158754}"/>
              </a:ext>
            </a:extLst>
          </p:cNvPr>
          <p:cNvSpPr txBox="1"/>
          <p:nvPr/>
        </p:nvSpPr>
        <p:spPr>
          <a:xfrm>
            <a:off x="4743311" y="129897"/>
            <a:ext cx="16574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RQMDv</a:t>
            </a:r>
            <a:r>
              <a:rPr lang="en-US" dirty="0">
                <a:solidFill>
                  <a:srgbClr val="FF0000"/>
                </a:solidFill>
              </a:rPr>
              <a:t>/MH2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3E27BEE-BB44-1E7A-F2A8-4B2A58463F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705" y="3240813"/>
            <a:ext cx="3859270" cy="291281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A804A9E-D8AD-9B9A-DF0A-C9DA7AA954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2972" y="3226230"/>
            <a:ext cx="3769635" cy="29273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9BC6AAA-AC79-369C-3780-7934C9FEDC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26724" y="-138340"/>
            <a:ext cx="2712177" cy="398394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48D85C9-6F71-4B09-0658-31BF30C20FFF}"/>
              </a:ext>
            </a:extLst>
          </p:cNvPr>
          <p:cNvSpPr txBox="1"/>
          <p:nvPr/>
        </p:nvSpPr>
        <p:spPr>
          <a:xfrm>
            <a:off x="1254825" y="2256312"/>
            <a:ext cx="95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BEST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5ACA5CC-D205-B69B-7CEF-E98DB0BEE695}"/>
              </a:ext>
            </a:extLst>
          </p:cNvPr>
          <p:cNvSpPr txBox="1"/>
          <p:nvPr/>
        </p:nvSpPr>
        <p:spPr>
          <a:xfrm>
            <a:off x="9961895" y="4724123"/>
            <a:ext cx="9549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BEST</a:t>
            </a:r>
          </a:p>
        </p:txBody>
      </p:sp>
    </p:spTree>
    <p:extLst>
      <p:ext uri="{BB962C8B-B14F-4D97-AF65-F5344CB8AC3E}">
        <p14:creationId xmlns:p14="http://schemas.microsoft.com/office/powerpoint/2010/main" val="1247982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B20310D-7B6C-1B00-F6CB-0760D03AF9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48328" y="814545"/>
            <a:ext cx="4175004" cy="526050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2417796" y="156768"/>
            <a:ext cx="731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Comparison with JAM2</a:t>
            </a:r>
            <a:endParaRPr kumimoji="0" lang="zh-CN" altLang="en-US" sz="3600" b="1" i="0" u="none" strike="noStrike" kern="1200" cap="none" spc="0" normalizeH="0" baseline="-25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2023/2/28</a:t>
            </a:r>
            <a:endParaRPr lang="zh-CN" altLang="en-US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14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Collaboration Meeting</a:t>
            </a:r>
            <a:endParaRPr lang="zh-CN" altLang="en-US" baseline="3000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B1C34A4-B781-4EFA-F2CB-657C127C2F54}"/>
              </a:ext>
            </a:extLst>
          </p:cNvPr>
          <p:cNvSpPr txBox="1"/>
          <p:nvPr/>
        </p:nvSpPr>
        <p:spPr>
          <a:xfrm>
            <a:off x="358445" y="6246654"/>
            <a:ext cx="400872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65000"/>
                  </a:schemeClr>
                </a:solidFill>
                <a:latin typeface="Helvetica" charset="0"/>
              </a:rPr>
              <a:t>Yasushi Nara, Akira Ohnishi. Phys. Rev. C. 105, 014911(2022)</a:t>
            </a:r>
            <a:endParaRPr lang="en-US" sz="1000" dirty="0">
              <a:solidFill>
                <a:schemeClr val="bg1">
                  <a:lumMod val="65000"/>
                </a:schemeClr>
              </a:solidFill>
              <a:latin typeface="Helvetica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CD71E5A-2A5A-08AA-EEAF-658F2EFF45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912384" y="744527"/>
            <a:ext cx="4261068" cy="53689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3B7E324-0C80-EF3F-EC0D-B79DC5A5CCBC}"/>
              </a:ext>
            </a:extLst>
          </p:cNvPr>
          <p:cNvSpPr txBox="1"/>
          <p:nvPr/>
        </p:nvSpPr>
        <p:spPr>
          <a:xfrm>
            <a:off x="3698096" y="2545278"/>
            <a:ext cx="13381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Calibri" panose="020F0502020204030204" pitchFamily="34" charset="0"/>
                <a:cs typeface="Calibri" panose="020F0502020204030204" pitchFamily="34" charset="0"/>
              </a:rPr>
              <a:t>RQMDv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/MS2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48683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F7A62A-D3FC-5CA8-4901-2033AB9C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3D484D-CC51-4551-BC5D-A5B6C1D8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17187-7989-5DE2-28F2-F742DDCD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B475FC8-2DB2-3A54-0873-14DABB6FE947}"/>
              </a:ext>
            </a:extLst>
          </p:cNvPr>
          <p:cNvSpPr txBox="1"/>
          <p:nvPr/>
        </p:nvSpPr>
        <p:spPr>
          <a:xfrm>
            <a:off x="5248836" y="136525"/>
            <a:ext cx="196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 4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3C7979-6FE2-1D5D-B0FD-01A632E57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703894"/>
            <a:ext cx="7772400" cy="545021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D11475A-BF80-76CB-48C3-2737EF30957E}"/>
              </a:ext>
            </a:extLst>
          </p:cNvPr>
          <p:cNvSpPr txBox="1"/>
          <p:nvPr/>
        </p:nvSpPr>
        <p:spPr>
          <a:xfrm>
            <a:off x="8610600" y="1509586"/>
            <a:ext cx="344521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No, acceptance issue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Proton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can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done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within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</a:t>
            </a:r>
            <a:r>
              <a:rPr lang="en-US" altLang="zh-CN" baseline="-25000" dirty="0" err="1">
                <a:latin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(0.4,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2.0)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GeV/c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Y(-1,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0)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3) Working on GKW3(lambda potential with 3-body interaction) 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EE3AB6-6AFF-50A2-29BF-B1ABE5C5929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469"/>
          <a:stretch/>
        </p:blipFill>
        <p:spPr>
          <a:xfrm>
            <a:off x="8300558" y="3613665"/>
            <a:ext cx="3598612" cy="247076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9735DA4-C66D-197D-0D7B-521D3140A5F6}"/>
              </a:ext>
            </a:extLst>
          </p:cNvPr>
          <p:cNvSpPr txBox="1"/>
          <p:nvPr/>
        </p:nvSpPr>
        <p:spPr>
          <a:xfrm>
            <a:off x="9477829" y="3244333"/>
            <a:ext cx="19969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2208.01297v1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1D4CD96-603B-63AB-F5C8-F6449E99D735}"/>
              </a:ext>
            </a:extLst>
          </p:cNvPr>
          <p:cNvSpPr txBox="1"/>
          <p:nvPr/>
        </p:nvSpPr>
        <p:spPr>
          <a:xfrm>
            <a:off x="5780314" y="3244333"/>
            <a:ext cx="231267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arXiv:2208.01297v</a:t>
            </a:r>
            <a:r>
              <a:rPr lang="en-US" altLang="zh-CN" dirty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27903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261F85D-24AE-EDEA-C8DB-4F438886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6B7F731-44B4-CEC3-5EC4-C75B8889E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8D8968-361A-616B-2E1F-33A56253E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1829673-B360-897D-0E76-5EC71038B5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372" y="644394"/>
            <a:ext cx="4114800" cy="2837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5E40D91-A14E-AC0B-33BD-2F7364DB81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6800" y="555174"/>
            <a:ext cx="4114800" cy="286692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FCEDF12-77FC-D4F0-4326-91139A0992A4}"/>
              </a:ext>
            </a:extLst>
          </p:cNvPr>
          <p:cNvSpPr txBox="1"/>
          <p:nvPr/>
        </p:nvSpPr>
        <p:spPr>
          <a:xfrm>
            <a:off x="1894754" y="258634"/>
            <a:ext cx="243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w/o lambda potential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8168A8-BFC6-A9B5-8B35-06BD142DA748}"/>
              </a:ext>
            </a:extLst>
          </p:cNvPr>
          <p:cNvSpPr txBox="1"/>
          <p:nvPr/>
        </p:nvSpPr>
        <p:spPr>
          <a:xfrm>
            <a:off x="7091823" y="275062"/>
            <a:ext cx="2430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w/ lambda potential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A206C50-982E-DBA2-2253-F389395D8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03" y="3495866"/>
            <a:ext cx="4021169" cy="2860484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0FF11F0-5097-2624-B2A7-5FF477BC4F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615" y="3418891"/>
            <a:ext cx="4021170" cy="28569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96CC427-0DFB-E7FE-64D4-1E3CB04CDFE9}"/>
              </a:ext>
            </a:extLst>
          </p:cNvPr>
          <p:cNvSpPr txBox="1"/>
          <p:nvPr/>
        </p:nvSpPr>
        <p:spPr>
          <a:xfrm>
            <a:off x="9913577" y="4478049"/>
            <a:ext cx="17013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not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reproduce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author’s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results: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arXiv:2208.01297v2</a:t>
            </a:r>
            <a:r>
              <a:rPr kumimoji="1" lang="zh-CN" alt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3482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F7A62A-D3FC-5CA8-4901-2033AB9C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3D484D-CC51-4551-BC5D-A5B6C1D8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17187-7989-5DE2-28F2-F742DDCD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EA438E-8653-CF31-6754-0F618413DCA4}"/>
              </a:ext>
            </a:extLst>
          </p:cNvPr>
          <p:cNvSpPr txBox="1"/>
          <p:nvPr/>
        </p:nvSpPr>
        <p:spPr>
          <a:xfrm>
            <a:off x="4766480" y="6053750"/>
            <a:ext cx="2448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Mean-field: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RQMD/RMF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53BD22-DC6C-E58B-8555-F8784F47C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800" y="136525"/>
            <a:ext cx="8287111" cy="5854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5534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CF7A62A-D3FC-5CA8-4901-2033AB9CA2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E3D484D-CC51-4551-BC5D-A5B6C1D84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8217187-7989-5DE2-28F2-F742DDCD39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2EA438E-8653-CF31-6754-0F618413DCA4}"/>
              </a:ext>
            </a:extLst>
          </p:cNvPr>
          <p:cNvSpPr txBox="1"/>
          <p:nvPr/>
        </p:nvSpPr>
        <p:spPr>
          <a:xfrm>
            <a:off x="4766480" y="6053750"/>
            <a:ext cx="3386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Mean-field: </a:t>
            </a:r>
            <a:r>
              <a:rPr lang="en-US" dirty="0" err="1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RQMDv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/MS2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887C7C7-FC9A-A44E-2D73-DF53A2F0EE56}"/>
              </a:ext>
            </a:extLst>
          </p:cNvPr>
          <p:cNvSpPr txBox="1"/>
          <p:nvPr/>
        </p:nvSpPr>
        <p:spPr>
          <a:xfrm>
            <a:off x="2814452" y="178130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Model: lambda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48457D-30B2-1BC2-D371-51A7BE256B02}"/>
              </a:ext>
            </a:extLst>
          </p:cNvPr>
          <p:cNvSpPr txBox="1"/>
          <p:nvPr/>
        </p:nvSpPr>
        <p:spPr>
          <a:xfrm>
            <a:off x="5202622" y="1579418"/>
            <a:ext cx="53307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Better description with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RQMDv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/MS2 than RQMD/RMF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8EBD03-F810-B082-C1DD-1E3172E5D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045" y="500885"/>
            <a:ext cx="3752637" cy="585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994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DF8616B-6759-B891-1EF2-F0E16BB0E6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0B3772C-AE30-C7D1-6A49-901A4B786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DAC589-9159-5EB1-604C-83C3AAADE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8505EBA-0D1A-65AE-AB94-BA9EE0B1F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841206"/>
            <a:ext cx="7772400" cy="51755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21CC06-505A-CEC3-0302-189098ABE9C2}"/>
              </a:ext>
            </a:extLst>
          </p:cNvPr>
          <p:cNvSpPr txBox="1"/>
          <p:nvPr/>
        </p:nvSpPr>
        <p:spPr>
          <a:xfrm>
            <a:off x="5248836" y="136525"/>
            <a:ext cx="196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 </a:t>
            </a:r>
            <a:r>
              <a:rPr lang="en-US" altLang="zh-CN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5</a:t>
            </a:r>
            <a:endParaRPr lang="en-US" sz="28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3D526D0-0D22-1B94-0073-3720AF07D562}"/>
              </a:ext>
            </a:extLst>
          </p:cNvPr>
          <p:cNvSpPr txBox="1"/>
          <p:nvPr/>
        </p:nvSpPr>
        <p:spPr>
          <a:xfrm>
            <a:off x="6233608" y="1112928"/>
            <a:ext cx="569225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arenR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 follow</a:t>
            </a:r>
          </a:p>
          <a:p>
            <a:pPr marL="342900" indent="-342900">
              <a:buAutoNum type="arabicParenR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Acceptance issue, I think we should not show proton and charged kaon results until ETOF calibration finished.</a:t>
            </a:r>
          </a:p>
        </p:txBody>
      </p:sp>
    </p:spTree>
    <p:extLst>
      <p:ext uri="{BB962C8B-B14F-4D97-AF65-F5344CB8AC3E}">
        <p14:creationId xmlns:p14="http://schemas.microsoft.com/office/powerpoint/2010/main" val="2571382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53FE9BA-1E48-4CF6-8156-98EBABB045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569FDD1-37CA-D45D-6139-4517C1091C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C7204F-BD51-DCF6-3F43-D8B53802B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2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B66C320-C64F-B4EB-6189-D90A8535A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51" y="578223"/>
            <a:ext cx="7742297" cy="570155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752BED5-49EA-9F07-8B68-7888FADF0BB3}"/>
              </a:ext>
            </a:extLst>
          </p:cNvPr>
          <p:cNvSpPr txBox="1"/>
          <p:nvPr/>
        </p:nvSpPr>
        <p:spPr>
          <a:xfrm>
            <a:off x="5679142" y="55003"/>
            <a:ext cx="196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 1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B67657-C23B-7A80-5EE7-3842760479B3}"/>
              </a:ext>
            </a:extLst>
          </p:cNvPr>
          <p:cNvSpPr txBox="1"/>
          <p:nvPr/>
        </p:nvSpPr>
        <p:spPr>
          <a:xfrm>
            <a:off x="8228704" y="4621096"/>
            <a:ext cx="3795846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2) Fitting functions are different: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BES-I: v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*y , |y| &lt; 0.8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BES-II: v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*y + p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, |y| &lt; 1</a:t>
            </a:r>
            <a:endParaRPr lang="en-US" altLang="zh-CN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aphicFrame>
        <p:nvGraphicFramePr>
          <p:cNvPr id="8" name="表格 8">
            <a:extLst>
              <a:ext uri="{FF2B5EF4-FFF2-40B4-BE49-F238E27FC236}">
                <a16:creationId xmlns:a16="http://schemas.microsoft.com/office/drawing/2014/main" id="{F708DC73-DE9A-53FF-A246-EEE9046B1F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5321436"/>
              </p:ext>
            </p:extLst>
          </p:nvPr>
        </p:nvGraphicFramePr>
        <p:xfrm>
          <a:off x="6384586" y="1945565"/>
          <a:ext cx="5121614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21037">
                  <a:extLst>
                    <a:ext uri="{9D8B030D-6E8A-4147-A177-3AD203B41FA5}">
                      <a16:colId xmlns:a16="http://schemas.microsoft.com/office/drawing/2014/main" val="2090249665"/>
                    </a:ext>
                  </a:extLst>
                </a:gridCol>
                <a:gridCol w="1808491">
                  <a:extLst>
                    <a:ext uri="{9D8B030D-6E8A-4147-A177-3AD203B41FA5}">
                      <a16:colId xmlns:a16="http://schemas.microsoft.com/office/drawing/2014/main" val="579479518"/>
                    </a:ext>
                  </a:extLst>
                </a:gridCol>
                <a:gridCol w="1992086">
                  <a:extLst>
                    <a:ext uri="{9D8B030D-6E8A-4147-A177-3AD203B41FA5}">
                      <a16:colId xmlns:a16="http://schemas.microsoft.com/office/drawing/2014/main" val="32928945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Rapidity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BESI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BESII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4609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(0,</a:t>
                      </a:r>
                      <a:r>
                        <a:rPr lang="zh-CN" altLang="en-US" dirty="0"/>
                        <a:t>     </a:t>
                      </a:r>
                      <a:r>
                        <a:rPr lang="en-US" altLang="zh-CN" dirty="0"/>
                        <a:t>0.8)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0.0315±0.00380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0.0458±0.00226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8794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(-0.8,</a:t>
                      </a:r>
                      <a:r>
                        <a:rPr lang="zh-CN" altLang="en-US" dirty="0"/>
                        <a:t>   </a:t>
                      </a:r>
                      <a:r>
                        <a:rPr lang="en-US" altLang="zh-CN" dirty="0"/>
                        <a:t>0)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0.0121±0.00406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0.0384±0.00196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42472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(-0.8,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0.8)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0.0225±0.00278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0.0415±0.00148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8104434"/>
                  </a:ext>
                </a:extLst>
              </a:tr>
            </a:tbl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53D45652-26BA-B42D-3CE1-96CE0E2001A3}"/>
              </a:ext>
            </a:extLst>
          </p:cNvPr>
          <p:cNvSpPr txBox="1"/>
          <p:nvPr/>
        </p:nvSpPr>
        <p:spPr>
          <a:xfrm>
            <a:off x="7043287" y="1499733"/>
            <a:ext cx="29389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Fitting functions: v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*y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58541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1469406" y="65252"/>
            <a:ext cx="921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Pion 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(y)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0"/>
          </a:xfrm>
          <a:prstGeom prst="line">
            <a:avLst/>
          </a:prstGeom>
          <a:ln w="38100" cmpd="sng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2023/7/3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20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IMP Meeting</a:t>
            </a:r>
            <a:endParaRPr lang="zh-CN" altLang="en-US" baseline="300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33C2C4-21F8-E9C8-1404-AE021D943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1157908" y="360576"/>
            <a:ext cx="3922516" cy="57618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854C91-BA87-A184-A737-A60A93746B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260734" y="359801"/>
            <a:ext cx="3925821" cy="576668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DC36838-938C-3915-0AD9-54B35545EE8C}"/>
                  </a:ext>
                </a:extLst>
              </p:cNvPr>
              <p:cNvSpPr txBox="1"/>
              <p:nvPr/>
            </p:nvSpPr>
            <p:spPr>
              <a:xfrm>
                <a:off x="6763519" y="5318816"/>
                <a:ext cx="5428481" cy="652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v2: 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𝜋</a:t>
                </a:r>
                <a:r>
                  <a:rPr lang="en-US" altLang="zh-CN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(u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)  &lt;  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𝜋</a:t>
                </a:r>
                <a:r>
                  <a:rPr lang="en-US" altLang="zh-CN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d)  at mid-rapidity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Transported quark effect? (#neutron &gt; #proton in Au)</a:t>
                </a: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FDC36838-938C-3915-0AD9-54B35545EE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519" y="5318816"/>
                <a:ext cx="5428481" cy="652423"/>
              </a:xfrm>
              <a:prstGeom prst="rect">
                <a:avLst/>
              </a:prstGeom>
              <a:blipFill>
                <a:blip r:embed="rId5"/>
                <a:stretch>
                  <a:fillRect l="-932" t="-5769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BC84CD-5957-5808-E595-BF2D06DE6E40}"/>
                  </a:ext>
                </a:extLst>
              </p:cNvPr>
              <p:cNvSpPr txBox="1"/>
              <p:nvPr/>
            </p:nvSpPr>
            <p:spPr>
              <a:xfrm>
                <a:off x="238250" y="5318815"/>
                <a:ext cx="6209646" cy="6524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v1: negative slope for 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𝜋</a:t>
                </a:r>
                <a:r>
                  <a:rPr lang="en-US" altLang="zh-CN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+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(u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), positive  for </a:t>
                </a:r>
                <a:r>
                  <a:rPr lang="zh-CN" alt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𝜋</a:t>
                </a:r>
                <a:r>
                  <a:rPr lang="en-US" altLang="zh-CN" baseline="30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- </a:t>
                </a:r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acc>
                  </m:oMath>
                </a14:m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d)  at mid-rapidity</a:t>
                </a:r>
              </a:p>
              <a:p>
                <a:r>
                  <a:rPr lang="en-US" altLang="zh-CN" dirty="0">
                    <a:latin typeface="Calibri" panose="020F0502020204030204" pitchFamily="34" charset="0"/>
                    <a:cs typeface="Calibri" panose="020F0502020204030204" pitchFamily="34" charset="0"/>
                  </a:rPr>
                  <a:t>Isospin?</a:t>
                </a: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D4BC84CD-5957-5808-E595-BF2D06DE6E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250" y="5318815"/>
                <a:ext cx="6209646" cy="652423"/>
              </a:xfrm>
              <a:prstGeom prst="rect">
                <a:avLst/>
              </a:prstGeom>
              <a:blipFill>
                <a:blip r:embed="rId6"/>
                <a:stretch>
                  <a:fillRect l="-816" t="-5769" r="-408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383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524F95-4C67-534F-8676-F3D7BE4B1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2023/1/11</a:t>
            </a:r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CAC95D9-1427-3340-9087-2EDEA25F9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FCV Meeting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3D2CBE-5BC5-CD49-9DD9-B946DF7BE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2955-BF65-0F4B-81BD-5967EE022A9A}" type="slidenum">
              <a:rPr kumimoji="1" lang="zh-CN" altLang="en-US" smtClean="0"/>
              <a:t>21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C1F2C4-E926-B34C-BA3A-D33CDBDC7FC1}"/>
              </a:ext>
            </a:extLst>
          </p:cNvPr>
          <p:cNvSpPr txBox="1"/>
          <p:nvPr/>
        </p:nvSpPr>
        <p:spPr>
          <a:xfrm>
            <a:off x="5016795" y="2659559"/>
            <a:ext cx="21584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4400" dirty="0"/>
              <a:t>Backup</a:t>
            </a:r>
            <a:endParaRPr kumimoji="1"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42981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10">
            <a:extLst>
              <a:ext uri="{FF2B5EF4-FFF2-40B4-BE49-F238E27FC236}">
                <a16:creationId xmlns:a16="http://schemas.microsoft.com/office/drawing/2014/main" id="{C6A9C595-A93E-0A36-9A93-39FF607145EA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5065C2DD-8E34-51C6-02E6-7229646A3A8B}"/>
              </a:ext>
            </a:extLst>
          </p:cNvPr>
          <p:cNvSpPr txBox="1"/>
          <p:nvPr/>
        </p:nvSpPr>
        <p:spPr>
          <a:xfrm>
            <a:off x="2692625" y="131528"/>
            <a:ext cx="67691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Acceptance(Proton) 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日期占位符 4">
            <a:extLst>
              <a:ext uri="{FF2B5EF4-FFF2-40B4-BE49-F238E27FC236}">
                <a16:creationId xmlns:a16="http://schemas.microsoft.com/office/drawing/2014/main" id="{D0200287-0538-53F9-7324-931DDC1084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2023/6/21</a:t>
            </a:r>
            <a:endParaRPr lang="zh-CN" altLang="en-US"/>
          </a:p>
        </p:txBody>
      </p:sp>
      <p:sp>
        <p:nvSpPr>
          <p:cNvPr id="21" name="灯片编号占位符 12">
            <a:extLst>
              <a:ext uri="{FF2B5EF4-FFF2-40B4-BE49-F238E27FC236}">
                <a16:creationId xmlns:a16="http://schemas.microsoft.com/office/drawing/2014/main" id="{60F82F2D-8A3B-7858-1DE2-E32E3A5E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22</a:t>
            </a:fld>
            <a:endParaRPr lang="zh-CN" altLang="en-US"/>
          </a:p>
        </p:txBody>
      </p:sp>
      <p:cxnSp>
        <p:nvCxnSpPr>
          <p:cNvPr id="22" name="直接连接符 14">
            <a:extLst>
              <a:ext uri="{FF2B5EF4-FFF2-40B4-BE49-F238E27FC236}">
                <a16:creationId xmlns:a16="http://schemas.microsoft.com/office/drawing/2014/main" id="{D84ED93B-A3FE-D0D7-2DC1-552C638C070C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页脚占位符 6">
            <a:extLst>
              <a:ext uri="{FF2B5EF4-FFF2-40B4-BE49-F238E27FC236}">
                <a16:creationId xmlns:a16="http://schemas.microsoft.com/office/drawing/2014/main" id="{A7392601-B49B-A09B-618C-37B56D0AB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FCV Meeting</a:t>
            </a:r>
            <a:endParaRPr lang="zh-CN" altLang="en-US" baseline="3000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FA25D22-4D00-50C9-69F9-22D2A8F5DA95}"/>
              </a:ext>
            </a:extLst>
          </p:cNvPr>
          <p:cNvSpPr txBox="1"/>
          <p:nvPr/>
        </p:nvSpPr>
        <p:spPr>
          <a:xfrm>
            <a:off x="9591964" y="11193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5ED587D-D882-4AE6-E2AF-DDB5ABE9C0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973574" y="-1870857"/>
            <a:ext cx="3758891" cy="1098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395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2551369" y="192737"/>
            <a:ext cx="731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Net-p/𝛬 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Slope: BES-I vs BES-II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2023/1/11</a:t>
            </a:r>
            <a:endParaRPr lang="zh-CN" altLang="en-US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23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FCV Meeting</a:t>
            </a:r>
            <a:endParaRPr lang="zh-CN" altLang="en-US" baseline="300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E04D738-488B-24BC-500F-F3010F47F962}"/>
              </a:ext>
            </a:extLst>
          </p:cNvPr>
          <p:cNvSpPr txBox="1"/>
          <p:nvPr/>
        </p:nvSpPr>
        <p:spPr>
          <a:xfrm>
            <a:off x="2049235" y="906348"/>
            <a:ext cx="337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order poly: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order poly: v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*y + p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D24B62F-B963-15F0-C004-2D71E961B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1639138"/>
            <a:ext cx="5430398" cy="38175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5A967B4-5B6A-6D29-EA81-99584C59F1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310" y="1614454"/>
            <a:ext cx="5430398" cy="384226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E85B4351-CFFA-8AA1-A169-7109ECE12276}"/>
              </a:ext>
            </a:extLst>
          </p:cNvPr>
          <p:cNvSpPr txBox="1"/>
          <p:nvPr/>
        </p:nvSpPr>
        <p:spPr>
          <a:xfrm>
            <a:off x="1731600" y="5508366"/>
            <a:ext cx="100628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Net-p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slopes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(BES-II)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extracted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by 1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order poly.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unction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consistent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BES-I.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Net-𝛬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slopes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(BES-II)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extracted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by 3</a:t>
            </a:r>
            <a:r>
              <a:rPr lang="en-US" sz="20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order poly.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unction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are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consistent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BES-I.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slopes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depend on the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fitted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rapidity range.</a:t>
            </a:r>
          </a:p>
        </p:txBody>
      </p:sp>
    </p:spTree>
    <p:extLst>
      <p:ext uri="{BB962C8B-B14F-4D97-AF65-F5344CB8AC3E}">
        <p14:creationId xmlns:p14="http://schemas.microsoft.com/office/powerpoint/2010/main" val="3581179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2436576" y="142975"/>
            <a:ext cx="731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(net-)p/𝛬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Slope: BES-I vs BES-II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2023/1/11</a:t>
            </a:r>
            <a:endParaRPr lang="zh-CN" altLang="en-US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24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FCV Meeting</a:t>
            </a:r>
            <a:endParaRPr lang="zh-CN" altLang="en-US" baseline="3000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5B4351-CFFA-8AA1-A169-7109ECE12276}"/>
              </a:ext>
            </a:extLst>
          </p:cNvPr>
          <p:cNvSpPr txBox="1"/>
          <p:nvPr/>
        </p:nvSpPr>
        <p:spPr>
          <a:xfrm>
            <a:off x="2783291" y="5705505"/>
            <a:ext cx="74579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(net-)p/𝛬 v</a:t>
            </a:r>
            <a:r>
              <a:rPr lang="en-US" altLang="zh-CN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slope shows discrepancy: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BES-II vs.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BES-I.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(1) Fitting function?  (2)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Fitting range? (3) New physics?(lambda potential)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ED361E-99F8-993F-263C-15B089AE9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125208" y="629330"/>
            <a:ext cx="3955984" cy="58109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95E324C-2945-8205-AE0C-BD82D489E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936199" y="629331"/>
            <a:ext cx="3955984" cy="58109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20F3D6D-066E-DE35-22DB-458B55EDB3E1}"/>
              </a:ext>
            </a:extLst>
          </p:cNvPr>
          <p:cNvSpPr txBox="1"/>
          <p:nvPr/>
        </p:nvSpPr>
        <p:spPr>
          <a:xfrm>
            <a:off x="1731600" y="859826"/>
            <a:ext cx="344500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BES-I: v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*y , |y| &lt; 0.8</a:t>
            </a: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BES-II: v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*y + p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r>
              <a:rPr lang="en-US" altLang="zh-CN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 , |y| &lt; 1</a:t>
            </a:r>
            <a:endParaRPr lang="en-US" altLang="zh-CN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D9D0038-BBD8-4543-A141-D158C57F0A3A}"/>
              </a:ext>
            </a:extLst>
          </p:cNvPr>
          <p:cNvSpPr txBox="1"/>
          <p:nvPr/>
        </p:nvSpPr>
        <p:spPr>
          <a:xfrm>
            <a:off x="7377701" y="1193663"/>
            <a:ext cx="3645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 error is statistic error only.</a:t>
            </a:r>
          </a:p>
        </p:txBody>
      </p:sp>
    </p:spTree>
    <p:extLst>
      <p:ext uri="{BB962C8B-B14F-4D97-AF65-F5344CB8AC3E}">
        <p14:creationId xmlns:p14="http://schemas.microsoft.com/office/powerpoint/2010/main" val="5091476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6414A7A0-F31F-AA35-1AF6-1F022322F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688" y="1324685"/>
            <a:ext cx="5359211" cy="412431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A2BE3F-6EDB-6E96-2012-038D68D5A80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7"/>
          <a:stretch/>
        </p:blipFill>
        <p:spPr>
          <a:xfrm>
            <a:off x="212399" y="1393650"/>
            <a:ext cx="5359211" cy="401340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6C4B6C-A464-E4DA-3C6B-97612EE4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2023/1/11</a:t>
            </a:r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968A89-F910-EC72-9A9C-AE08F2AE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FCV Meeting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FE908A-2A0C-B09B-258D-6A0B4165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2955-BF65-0F4B-81BD-5967EE022A9A}" type="slidenum">
              <a:rPr kumimoji="1" lang="zh-CN" altLang="en-US" smtClean="0"/>
              <a:t>25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299FA3-11BF-5EB5-05C3-1E14E31E3A9D}"/>
              </a:ext>
            </a:extLst>
          </p:cNvPr>
          <p:cNvSpPr txBox="1"/>
          <p:nvPr/>
        </p:nvSpPr>
        <p:spPr>
          <a:xfrm>
            <a:off x="6752316" y="3641970"/>
            <a:ext cx="195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</a:t>
            </a:r>
            <a:r>
              <a:rPr lang="en-US" altLang="zh-CN" dirty="0"/>
              <a:t>-0.00548</a:t>
            </a:r>
            <a:r>
              <a:rPr lang="zh-CN" altLang="en-US" dirty="0"/>
              <a:t> </a:t>
            </a:r>
            <a:r>
              <a:rPr lang="en-US" dirty="0"/>
              <a:t>± 1.01560e-04</a:t>
            </a:r>
            <a:endParaRPr lang="en-US" altLang="zh-CN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12C923-86AB-E46C-0143-D83B5EA43EE0}"/>
              </a:ext>
            </a:extLst>
          </p:cNvPr>
          <p:cNvSpPr txBox="1"/>
          <p:nvPr/>
        </p:nvSpPr>
        <p:spPr>
          <a:xfrm>
            <a:off x="1219101" y="3641970"/>
            <a:ext cx="22990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-0.010398 ± 1.98193e-04</a:t>
            </a:r>
            <a:endParaRPr lang="en-US" altLang="zh-CN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0CA53E-B6AC-762D-1115-08D857A42ECD}"/>
              </a:ext>
            </a:extLst>
          </p:cNvPr>
          <p:cNvSpPr txBox="1"/>
          <p:nvPr/>
        </p:nvSpPr>
        <p:spPr>
          <a:xfrm>
            <a:off x="4364183" y="272964"/>
            <a:ext cx="453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Au+Au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14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GeV, 10-40%, </a:t>
            </a:r>
            <a:r>
              <a:rPr lang="en-US" altLang="zh-CN" dirty="0"/>
              <a:t>0.4&lt;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T</a:t>
            </a:r>
            <a:r>
              <a:rPr lang="en-US" altLang="zh-CN" dirty="0"/>
              <a:t>&lt;2.0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C980F3-F419-8379-4BB1-F08F65A11415}"/>
              </a:ext>
            </a:extLst>
          </p:cNvPr>
          <p:cNvSpPr txBox="1"/>
          <p:nvPr/>
        </p:nvSpPr>
        <p:spPr>
          <a:xfrm>
            <a:off x="6751790" y="5240296"/>
            <a:ext cx="3083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BES-I slope:</a:t>
            </a:r>
          </a:p>
          <a:p>
            <a:r>
              <a:rPr lang="en-US" altLang="zh-CN" dirty="0"/>
              <a:t>-0.00684062 ± 8.43574e-04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A1ED40-DB20-5060-7AE7-E627A6B05817}"/>
              </a:ext>
            </a:extLst>
          </p:cNvPr>
          <p:cNvSpPr txBox="1"/>
          <p:nvPr/>
        </p:nvSpPr>
        <p:spPr>
          <a:xfrm>
            <a:off x="812516" y="5886627"/>
            <a:ext cx="108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BES-I/II v</a:t>
            </a:r>
            <a:r>
              <a:rPr lang="en-US" altLang="zh-CN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values are consistent, while there is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obvious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difference for slopes determined by different functions.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DDF2C1-8F1F-2913-3AFB-2ECD577A8470}"/>
              </a:ext>
            </a:extLst>
          </p:cNvPr>
          <p:cNvSpPr txBox="1"/>
          <p:nvPr/>
        </p:nvSpPr>
        <p:spPr>
          <a:xfrm>
            <a:off x="1764902" y="785957"/>
            <a:ext cx="2908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*y + p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r>
              <a:rPr lang="en-US" altLang="zh-CN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, |y| &lt; 1</a:t>
            </a:r>
            <a:endParaRPr lang="en-US" altLang="zh-CN" sz="1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186A28-1FB9-BC7F-3D65-CAB557E8BE09}"/>
              </a:ext>
            </a:extLst>
          </p:cNvPr>
          <p:cNvSpPr txBox="1"/>
          <p:nvPr/>
        </p:nvSpPr>
        <p:spPr>
          <a:xfrm>
            <a:off x="7782876" y="739910"/>
            <a:ext cx="2416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*y , |y| &lt; 0.8</a:t>
            </a:r>
          </a:p>
        </p:txBody>
      </p:sp>
    </p:spTree>
    <p:extLst>
      <p:ext uri="{BB962C8B-B14F-4D97-AF65-F5344CB8AC3E}">
        <p14:creationId xmlns:p14="http://schemas.microsoft.com/office/powerpoint/2010/main" val="26326182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2DB10A09-9141-A25F-DC11-DEBCF7AE90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45994"/>
            <a:ext cx="4836222" cy="437081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8CB74C6-7095-BD9C-4340-E92EE99666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2849" y="1068017"/>
            <a:ext cx="5022850" cy="452676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6C4B6C-A464-E4DA-3C6B-97612EE4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2023/1/11</a:t>
            </a:r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968A89-F910-EC72-9A9C-AE08F2AE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FCV Meeting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FE908A-2A0C-B09B-258D-6A0B4165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2955-BF65-0F4B-81BD-5967EE022A9A}" type="slidenum">
              <a:rPr kumimoji="1" lang="zh-CN" altLang="en-US" smtClean="0"/>
              <a:t>26</a:t>
            </a:fld>
            <a:endParaRPr kumimoji="1"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299FA3-11BF-5EB5-05C3-1E14E31E3A9D}"/>
              </a:ext>
            </a:extLst>
          </p:cNvPr>
          <p:cNvSpPr txBox="1"/>
          <p:nvPr/>
        </p:nvSpPr>
        <p:spPr>
          <a:xfrm>
            <a:off x="7175769" y="3781669"/>
            <a:ext cx="195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-0.00790 ± 8.89957e-05</a:t>
            </a:r>
            <a:endParaRPr lang="en-US" altLang="zh-CN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12C923-86AB-E46C-0143-D83B5EA43EE0}"/>
              </a:ext>
            </a:extLst>
          </p:cNvPr>
          <p:cNvSpPr txBox="1"/>
          <p:nvPr/>
        </p:nvSpPr>
        <p:spPr>
          <a:xfrm>
            <a:off x="1833795" y="3781668"/>
            <a:ext cx="195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-0.00976 ± 1.66956e-04</a:t>
            </a:r>
            <a:endParaRPr lang="en-US" altLang="zh-CN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0CA53E-B6AC-762D-1115-08D857A42ECD}"/>
              </a:ext>
            </a:extLst>
          </p:cNvPr>
          <p:cNvSpPr txBox="1"/>
          <p:nvPr/>
        </p:nvSpPr>
        <p:spPr>
          <a:xfrm>
            <a:off x="4364183" y="272964"/>
            <a:ext cx="453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Au+Au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en-US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19</a:t>
            </a:r>
            <a:r>
              <a:rPr lang="en-US" dirty="0">
                <a:solidFill>
                  <a:srgbClr val="FF0000"/>
                </a:solidFill>
              </a:rPr>
              <a:t>.</a:t>
            </a:r>
            <a:r>
              <a:rPr lang="en-US" altLang="zh-CN" dirty="0">
                <a:solidFill>
                  <a:srgbClr val="FF0000"/>
                </a:solidFill>
              </a:rPr>
              <a:t>6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/>
              <a:t>GeV, 10-40%, </a:t>
            </a:r>
            <a:r>
              <a:rPr lang="en-US" altLang="zh-CN" dirty="0"/>
              <a:t>0.4&lt;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T</a:t>
            </a:r>
            <a:r>
              <a:rPr lang="en-US" altLang="zh-CN" dirty="0"/>
              <a:t>&lt;2.0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C980F3-F419-8379-4BB1-F08F65A11415}"/>
              </a:ext>
            </a:extLst>
          </p:cNvPr>
          <p:cNvSpPr txBox="1"/>
          <p:nvPr/>
        </p:nvSpPr>
        <p:spPr>
          <a:xfrm>
            <a:off x="7370092" y="5410141"/>
            <a:ext cx="30614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BES-I slope:</a:t>
            </a:r>
          </a:p>
          <a:p>
            <a:r>
              <a:rPr lang="en-US" altLang="zh-CN" dirty="0"/>
              <a:t>-0.00690107 ± 8.53584e-04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A1ED40-DB20-5060-7AE7-E627A6B05817}"/>
              </a:ext>
            </a:extLst>
          </p:cNvPr>
          <p:cNvSpPr txBox="1"/>
          <p:nvPr/>
        </p:nvSpPr>
        <p:spPr>
          <a:xfrm>
            <a:off x="838200" y="5987018"/>
            <a:ext cx="10880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BES-I/II v</a:t>
            </a:r>
            <a:r>
              <a:rPr lang="en-US" altLang="zh-CN" sz="18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values are consistent, while there is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obvious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difference for slopes determined by different functions.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DDF2C1-8F1F-2913-3AFB-2ECD577A8470}"/>
              </a:ext>
            </a:extLst>
          </p:cNvPr>
          <p:cNvSpPr txBox="1"/>
          <p:nvPr/>
        </p:nvSpPr>
        <p:spPr>
          <a:xfrm>
            <a:off x="2083130" y="614143"/>
            <a:ext cx="2908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*y + p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r>
              <a:rPr lang="en-US" altLang="zh-CN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, |y| &lt; 1</a:t>
            </a:r>
            <a:endParaRPr lang="en-US" altLang="zh-CN" sz="1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186A28-1FB9-BC7F-3D65-CAB557E8BE09}"/>
              </a:ext>
            </a:extLst>
          </p:cNvPr>
          <p:cNvSpPr txBox="1"/>
          <p:nvPr/>
        </p:nvSpPr>
        <p:spPr>
          <a:xfrm>
            <a:off x="7692744" y="614143"/>
            <a:ext cx="2416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*y , |y| &lt; 0.8</a:t>
            </a:r>
          </a:p>
        </p:txBody>
      </p:sp>
    </p:spTree>
    <p:extLst>
      <p:ext uri="{BB962C8B-B14F-4D97-AF65-F5344CB8AC3E}">
        <p14:creationId xmlns:p14="http://schemas.microsoft.com/office/powerpoint/2010/main" val="2130190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6C4B6C-A464-E4DA-3C6B-97612EE4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2023/1/11</a:t>
            </a:r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968A89-F910-EC72-9A9C-AE08F2AE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FCV Meeting</a:t>
            </a:r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A394ED3-1428-F526-9FB6-384FA785D04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5400000">
            <a:off x="7315750" y="-461160"/>
            <a:ext cx="3102921" cy="45579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A150274-A4DB-E448-9C16-B59BC6197D7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 rot="5400000">
            <a:off x="2582640" y="-461561"/>
            <a:ext cx="3104639" cy="456044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C47373F-D061-5FB8-51A8-08253FCFCC2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 rot="5400000">
            <a:off x="7315749" y="2524210"/>
            <a:ext cx="3102923" cy="45579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D0CA53E-B6AC-762D-1115-08D857A42ECD}"/>
              </a:ext>
            </a:extLst>
          </p:cNvPr>
          <p:cNvSpPr txBox="1"/>
          <p:nvPr/>
        </p:nvSpPr>
        <p:spPr>
          <a:xfrm>
            <a:off x="4244036" y="136525"/>
            <a:ext cx="468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Au+Au</a:t>
            </a:r>
            <a:r>
              <a:rPr lang="en-US" dirty="0"/>
              <a:t> @ </a:t>
            </a:r>
            <a:r>
              <a:rPr lang="en-US" dirty="0">
                <a:solidFill>
                  <a:srgbClr val="FF0000"/>
                </a:solidFill>
              </a:rPr>
              <a:t>7.7 </a:t>
            </a:r>
            <a:r>
              <a:rPr lang="en-US" dirty="0"/>
              <a:t>GeV, 10~40%, 0.4&lt;</a:t>
            </a:r>
            <a:r>
              <a:rPr lang="en-US" dirty="0" err="1"/>
              <a:t>p</a:t>
            </a:r>
            <a:r>
              <a:rPr lang="en-US" baseline="-25000" dirty="0" err="1"/>
              <a:t>T</a:t>
            </a:r>
            <a:r>
              <a:rPr lang="en-US" dirty="0"/>
              <a:t>&lt;2.0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2AA6433-D7FD-D60A-7FF2-6DA98F2C54D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 rot="5400000">
            <a:off x="2659269" y="2529194"/>
            <a:ext cx="3102921" cy="455792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FE5792F-AB88-EF45-B3A5-E565D8B4B97A}"/>
              </a:ext>
            </a:extLst>
          </p:cNvPr>
          <p:cNvSpPr txBox="1"/>
          <p:nvPr/>
        </p:nvSpPr>
        <p:spPr>
          <a:xfrm>
            <a:off x="187120" y="2835671"/>
            <a:ext cx="19938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𝛬 v</a:t>
            </a:r>
            <a:r>
              <a:rPr lang="en-US" altLang="zh-CN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BES-I</a:t>
            </a:r>
          </a:p>
          <a:p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looks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asymmetric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zh-CN" altLang="en-US" dirty="0"/>
              <a:t> </a:t>
            </a: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CD1C1E5-FDCB-4F4E-B438-A56606C94E9E}"/>
              </a:ext>
            </a:extLst>
          </p:cNvPr>
          <p:cNvSpPr/>
          <p:nvPr/>
        </p:nvSpPr>
        <p:spPr>
          <a:xfrm>
            <a:off x="2895600" y="1501253"/>
            <a:ext cx="1348436" cy="66960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5BA252F-FB52-DB42-586D-CC20FFBDF94F}"/>
              </a:ext>
            </a:extLst>
          </p:cNvPr>
          <p:cNvSpPr txBox="1"/>
          <p:nvPr/>
        </p:nvSpPr>
        <p:spPr>
          <a:xfrm>
            <a:off x="2751841" y="643353"/>
            <a:ext cx="217379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*y + p</a:t>
            </a:r>
            <a:r>
              <a:rPr lang="en-US" altLang="zh-CN" sz="1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r>
              <a:rPr lang="en-US" altLang="zh-CN" sz="11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, |y| &lt; 1</a:t>
            </a:r>
            <a:endParaRPr lang="en-US" altLang="zh-CN" sz="11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AFDE38C-67A1-7703-C643-2680CFB9C054}"/>
              </a:ext>
            </a:extLst>
          </p:cNvPr>
          <p:cNvSpPr txBox="1"/>
          <p:nvPr/>
        </p:nvSpPr>
        <p:spPr>
          <a:xfrm>
            <a:off x="7306131" y="634171"/>
            <a:ext cx="143491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*y , |y| &lt; 0.8</a:t>
            </a: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7F672B-7D79-4891-5C00-34D10EFCD0E8}"/>
              </a:ext>
            </a:extLst>
          </p:cNvPr>
          <p:cNvSpPr txBox="1"/>
          <p:nvPr/>
        </p:nvSpPr>
        <p:spPr>
          <a:xfrm>
            <a:off x="7306131" y="3605514"/>
            <a:ext cx="241612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*y , |y| &lt; 0.8</a:t>
            </a: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8B7CCF3-F17A-E5C2-F5F8-E067532550E2}"/>
              </a:ext>
            </a:extLst>
          </p:cNvPr>
          <p:cNvSpPr txBox="1"/>
          <p:nvPr/>
        </p:nvSpPr>
        <p:spPr>
          <a:xfrm>
            <a:off x="2751841" y="3565603"/>
            <a:ext cx="14688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1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100" dirty="0">
                <a:latin typeface="Calibri" panose="020F0502020204030204" pitchFamily="34" charset="0"/>
                <a:cs typeface="Calibri" panose="020F0502020204030204" pitchFamily="34" charset="0"/>
              </a:rPr>
              <a:t>*y , |y| &lt; 0.5</a:t>
            </a:r>
            <a:endParaRPr lang="en-US" altLang="zh-CN" sz="12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F7BBE997-ADD6-0C4D-57C7-1A0D354B0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2955-BF65-0F4B-81BD-5967EE022A9A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518339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2551369" y="192737"/>
            <a:ext cx="731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Net-proton v1 slope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2023/1/11</a:t>
            </a:r>
            <a:endParaRPr lang="zh-CN" altLang="en-US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28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FCV Meeting</a:t>
            </a:r>
            <a:endParaRPr lang="zh-CN" altLang="en-US" baseline="300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DDA8A5-FCF8-526D-4A6B-F661DBCDD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083" y="1869795"/>
            <a:ext cx="4216469" cy="395884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F471E0B-D28C-AC06-55E7-717DAE9E2EF6}"/>
              </a:ext>
            </a:extLst>
          </p:cNvPr>
          <p:cNvSpPr txBox="1"/>
          <p:nvPr/>
        </p:nvSpPr>
        <p:spPr>
          <a:xfrm>
            <a:off x="5286344" y="1190993"/>
            <a:ext cx="18488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Au+Au</a:t>
            </a:r>
            <a:r>
              <a:rPr lang="en-US" dirty="0"/>
              <a:t>, 7.7 GeV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84D3C2-535A-F802-E96B-D38C31B0F67D}"/>
              </a:ext>
            </a:extLst>
          </p:cNvPr>
          <p:cNvSpPr txBox="1"/>
          <p:nvPr/>
        </p:nvSpPr>
        <p:spPr>
          <a:xfrm>
            <a:off x="9370774" y="1237159"/>
            <a:ext cx="2562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Slope BES-I</a:t>
            </a:r>
            <a:r>
              <a:rPr lang="en-US" altLang="zh-CN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</a:p>
          <a:p>
            <a:pPr algn="l"/>
            <a:r>
              <a:rPr lang="en-US" altLang="zh-CN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0.0229±0.0009±0.0012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7E88167-634D-60D5-EBD3-A81B07B77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649" y="1801202"/>
            <a:ext cx="4114800" cy="402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14327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2551369" y="192737"/>
            <a:ext cx="731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Net-proton v1 slope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2023/1/11</a:t>
            </a:r>
            <a:endParaRPr lang="zh-CN" altLang="en-US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29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FCV Meeting</a:t>
            </a:r>
            <a:endParaRPr lang="zh-CN" altLang="en-US" baseline="300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471E0B-D28C-AC06-55E7-717DAE9E2EF6}"/>
              </a:ext>
            </a:extLst>
          </p:cNvPr>
          <p:cNvSpPr txBox="1"/>
          <p:nvPr/>
        </p:nvSpPr>
        <p:spPr>
          <a:xfrm>
            <a:off x="5286343" y="1190993"/>
            <a:ext cx="236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Au+Au</a:t>
            </a:r>
            <a:r>
              <a:rPr lang="en-US" dirty="0"/>
              <a:t>, </a:t>
            </a:r>
            <a:r>
              <a:rPr lang="en-US" altLang="zh-CN" dirty="0"/>
              <a:t>14</a:t>
            </a:r>
            <a:r>
              <a:rPr lang="en-US" dirty="0"/>
              <a:t>.</a:t>
            </a:r>
            <a:r>
              <a:rPr lang="en-US" altLang="zh-CN" dirty="0"/>
              <a:t>6</a:t>
            </a:r>
            <a:r>
              <a:rPr lang="en-US" dirty="0"/>
              <a:t> GeV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84D3C2-535A-F802-E96B-D38C31B0F67D}"/>
              </a:ext>
            </a:extLst>
          </p:cNvPr>
          <p:cNvSpPr txBox="1"/>
          <p:nvPr/>
        </p:nvSpPr>
        <p:spPr>
          <a:xfrm>
            <a:off x="9308123" y="960160"/>
            <a:ext cx="274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Slope BES-I</a:t>
            </a:r>
            <a:r>
              <a:rPr lang="en-US" altLang="zh-CN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CN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-0.0050±0.0009±0.0008</a:t>
            </a:r>
            <a:endParaRPr lang="en-US" altLang="zh-CN" i="0" dirty="0">
              <a:solidFill>
                <a:srgbClr val="C03A2B"/>
              </a:solidFill>
              <a:effectLst/>
              <a:latin typeface="Source Sans Pro" panose="020B0503030403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6E68649-1DBA-CCCC-7CD2-6FFCA55449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832" y="1606491"/>
            <a:ext cx="4543889" cy="432884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80BF3EE-35B2-65BB-AC78-A6DD35006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7219" y="1560325"/>
            <a:ext cx="4709812" cy="4333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8524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47701932-F7F1-0633-97E5-49480166C2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023266" y="-485708"/>
            <a:ext cx="3087426" cy="455877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B8AA66C-0D21-FCAE-81A2-AB0A6004F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2298433" y="-485707"/>
            <a:ext cx="3087425" cy="4558776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6C4B6C-A464-E4DA-3C6B-97612EE4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2023/1/11</a:t>
            </a:r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968A89-F910-EC72-9A9C-AE08F2AE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FCV Meeting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FE908A-2A0C-B09B-258D-6A0B4165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2955-BF65-0F4B-81BD-5967EE022A9A}" type="slidenum">
              <a:rPr kumimoji="1" lang="zh-CN" altLang="en-US" smtClean="0"/>
              <a:t>3</a:t>
            </a:fld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0CA53E-B6AC-762D-1115-08D857A42ECD}"/>
              </a:ext>
            </a:extLst>
          </p:cNvPr>
          <p:cNvSpPr txBox="1"/>
          <p:nvPr/>
        </p:nvSpPr>
        <p:spPr>
          <a:xfrm>
            <a:off x="4244036" y="136525"/>
            <a:ext cx="468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Au+Au</a:t>
            </a:r>
            <a:r>
              <a:rPr lang="en-US" dirty="0"/>
              <a:t> @ </a:t>
            </a:r>
            <a:r>
              <a:rPr lang="en-US" dirty="0">
                <a:solidFill>
                  <a:srgbClr val="FF0000"/>
                </a:solidFill>
              </a:rPr>
              <a:t>14.6</a:t>
            </a:r>
            <a:r>
              <a:rPr lang="en-US" dirty="0"/>
              <a:t> GeV, 10~40%, 0.4&lt;</a:t>
            </a:r>
            <a:r>
              <a:rPr lang="en-US" dirty="0" err="1"/>
              <a:t>pT</a:t>
            </a:r>
            <a:r>
              <a:rPr lang="en-US" dirty="0"/>
              <a:t>&lt;2.0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7B0915E-A2D4-462E-0DED-F74FD7686C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7023267" y="2533247"/>
            <a:ext cx="3087425" cy="455877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37067552-DBA8-7218-B9AF-68D0C7042E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86316" y="2545363"/>
            <a:ext cx="3086124" cy="4533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88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2551369" y="192737"/>
            <a:ext cx="731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Net-proton v1 slope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2023/1/11</a:t>
            </a:r>
            <a:endParaRPr lang="zh-CN" altLang="en-US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30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FCV Meeting</a:t>
            </a:r>
            <a:endParaRPr lang="zh-CN" altLang="en-US" baseline="3000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471E0B-D28C-AC06-55E7-717DAE9E2EF6}"/>
              </a:ext>
            </a:extLst>
          </p:cNvPr>
          <p:cNvSpPr txBox="1"/>
          <p:nvPr/>
        </p:nvSpPr>
        <p:spPr>
          <a:xfrm>
            <a:off x="5286343" y="1190993"/>
            <a:ext cx="2364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Au+Au</a:t>
            </a:r>
            <a:r>
              <a:rPr lang="en-US" dirty="0"/>
              <a:t>, </a:t>
            </a:r>
            <a:r>
              <a:rPr lang="en-US" altLang="zh-CN" dirty="0"/>
              <a:t>19</a:t>
            </a:r>
            <a:r>
              <a:rPr lang="en-US" dirty="0"/>
              <a:t>.</a:t>
            </a:r>
            <a:r>
              <a:rPr lang="en-US" altLang="zh-CN" dirty="0"/>
              <a:t>6</a:t>
            </a:r>
            <a:r>
              <a:rPr lang="en-US" dirty="0"/>
              <a:t> GeV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A84D3C2-535A-F802-E96B-D38C31B0F67D}"/>
              </a:ext>
            </a:extLst>
          </p:cNvPr>
          <p:cNvSpPr txBox="1"/>
          <p:nvPr/>
        </p:nvSpPr>
        <p:spPr>
          <a:xfrm>
            <a:off x="9288027" y="1052493"/>
            <a:ext cx="2743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i="0" dirty="0">
                <a:solidFill>
                  <a:srgbClr val="333333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Slope BES-I</a:t>
            </a:r>
            <a:r>
              <a:rPr lang="en-US" altLang="zh-CN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altLang="zh-CN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en-US" altLang="zh-CN" i="0" dirty="0">
                <a:solidFill>
                  <a:srgbClr val="333333"/>
                </a:solidFill>
                <a:effectLst/>
                <a:latin typeface="Source Sans Pro" panose="020B0503030403020204" pitchFamily="34" charset="0"/>
              </a:rPr>
              <a:t>-0.0041±0.0010±0.0009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084E6A-92FC-0BC5-9D16-64DD28F3E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193" y="1774376"/>
            <a:ext cx="4267200" cy="412346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71C95C9-382B-6E6B-7945-31FEAC499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7330" y="1774377"/>
            <a:ext cx="4212140" cy="41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706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3249681" y="106289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(v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vs. y)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31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207CC9-9C32-7322-4E3E-F4501D77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2" y="1009544"/>
            <a:ext cx="11586835" cy="522150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17972FA-76F9-59C6-D200-D8CC69E287CA}"/>
              </a:ext>
            </a:extLst>
          </p:cNvPr>
          <p:cNvSpPr txBox="1"/>
          <p:nvPr/>
        </p:nvSpPr>
        <p:spPr>
          <a:xfrm>
            <a:off x="4310743" y="6037943"/>
            <a:ext cx="5038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How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present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calculations?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72270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3249681" y="106289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(v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vs. y)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32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795E9F-F188-12AF-399B-C1C771ED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9" y="1084096"/>
            <a:ext cx="11793642" cy="5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7E0606A-D6C2-EEB3-CEE3-F60851157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53615AC-4C59-84A7-F3F6-36D9C5FA8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09FEA3-7377-6866-4442-FC526E6B3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E3165C-BB0A-880E-8620-483A350A4F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985" y="787940"/>
            <a:ext cx="9285340" cy="525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300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209CB04-2A9E-456A-2B86-4843D66327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208343" y="-472102"/>
            <a:ext cx="3149288" cy="462602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151B7FF-C2BA-6044-EA3A-AF59FF099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831940" y="-456297"/>
            <a:ext cx="3126796" cy="4616910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6C4B6C-A464-E4DA-3C6B-97612EE4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2023/1/11</a:t>
            </a:r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968A89-F910-EC72-9A9C-AE08F2AE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FCV Meeting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FE908A-2A0C-B09B-258D-6A0B4165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2955-BF65-0F4B-81BD-5967EE022A9A}" type="slidenum">
              <a:rPr kumimoji="1" lang="zh-CN" altLang="en-US" smtClean="0"/>
              <a:t>4</a:t>
            </a:fld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0CA53E-B6AC-762D-1115-08D857A42ECD}"/>
              </a:ext>
            </a:extLst>
          </p:cNvPr>
          <p:cNvSpPr txBox="1"/>
          <p:nvPr/>
        </p:nvSpPr>
        <p:spPr>
          <a:xfrm>
            <a:off x="4244036" y="136525"/>
            <a:ext cx="468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Au+Au</a:t>
            </a:r>
            <a:r>
              <a:rPr lang="en-US" dirty="0"/>
              <a:t> @ </a:t>
            </a:r>
            <a:r>
              <a:rPr lang="en-US" dirty="0">
                <a:solidFill>
                  <a:srgbClr val="FF0000"/>
                </a:solidFill>
              </a:rPr>
              <a:t>1</a:t>
            </a:r>
            <a:r>
              <a:rPr lang="en-US" altLang="zh-CN" dirty="0">
                <a:solidFill>
                  <a:srgbClr val="FF0000"/>
                </a:solidFill>
              </a:rPr>
              <a:t>9</a:t>
            </a:r>
            <a:r>
              <a:rPr lang="en-US" dirty="0">
                <a:solidFill>
                  <a:srgbClr val="FF0000"/>
                </a:solidFill>
              </a:rPr>
              <a:t>.6</a:t>
            </a:r>
            <a:r>
              <a:rPr lang="en-US" dirty="0"/>
              <a:t> GeV, 10~40%, 0.4&lt;</a:t>
            </a:r>
            <a:r>
              <a:rPr lang="en-US" dirty="0" err="1"/>
              <a:t>pT</a:t>
            </a:r>
            <a:r>
              <a:rPr lang="en-US" dirty="0"/>
              <a:t>&lt;2.0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103215E-2B59-49FB-8AD6-C00DD9BE3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849287" y="2551999"/>
            <a:ext cx="3161334" cy="466790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9066EEEA-2E45-D004-EFB7-73386217D6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2210839" y="2560234"/>
            <a:ext cx="3177800" cy="4667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39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E479F81-B62F-BFC5-D41D-A41009C50B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1396283"/>
            <a:ext cx="5762241" cy="401934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2551369" y="192737"/>
            <a:ext cx="7318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p/𝛬 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Slope: BES-I vs BES-II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2023/1/11</a:t>
            </a:r>
            <a:endParaRPr lang="zh-CN" altLang="en-US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5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5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FCV Meeting</a:t>
            </a:r>
            <a:endParaRPr lang="zh-CN" altLang="en-US" baseline="3000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40C50B2-4101-8F7D-26CF-F2E8B9EAEBC8}"/>
              </a:ext>
            </a:extLst>
          </p:cNvPr>
          <p:cNvSpPr txBox="1"/>
          <p:nvPr/>
        </p:nvSpPr>
        <p:spPr>
          <a:xfrm>
            <a:off x="2049235" y="906348"/>
            <a:ext cx="33787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BESI: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baseline="30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order poly: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rd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order poly: v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*y + p</a:t>
            </a:r>
            <a:r>
              <a:rPr lang="en-US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r>
              <a:rPr lang="en-US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1ED03EF-B206-95A4-7C28-9C4733F9A567}"/>
              </a:ext>
            </a:extLst>
          </p:cNvPr>
          <p:cNvSpPr txBox="1"/>
          <p:nvPr/>
        </p:nvSpPr>
        <p:spPr>
          <a:xfrm>
            <a:off x="1158775" y="5400302"/>
            <a:ext cx="106356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Proton v</a:t>
            </a:r>
            <a:r>
              <a:rPr lang="en-US" sz="20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slopes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BESII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consistent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fitting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2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200" baseline="-25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r>
              <a:rPr lang="zh-CN" alt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(|y|</a:t>
            </a:r>
            <a:r>
              <a:rPr lang="zh-CN" alt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&lt;</a:t>
            </a:r>
            <a:r>
              <a:rPr lang="zh-CN" altLang="en-US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2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0.8)</a:t>
            </a:r>
            <a:endParaRPr lang="en-US" sz="1200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𝛬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slopes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consistent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mentioned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slide</a:t>
            </a:r>
            <a:r>
              <a:rPr lang="zh-CN" alt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2000"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285750" indent="-285750">
              <a:buFont typeface="Wingdings" pitchFamily="2" charset="2"/>
              <a:buChar char="Ø"/>
            </a:pP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The v</a:t>
            </a:r>
            <a:r>
              <a:rPr lang="en-US" sz="20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 slopes depend on the </a:t>
            </a:r>
            <a:r>
              <a:rPr lang="en-US" altLang="zh-CN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fitted</a:t>
            </a:r>
            <a:r>
              <a:rPr lang="en-US" sz="20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rapidity range</a:t>
            </a: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950E929-BDFC-4AC1-8DDB-00F4256DD7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7219" y="1441976"/>
            <a:ext cx="5684254" cy="400135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16415C-B278-F35E-3141-5ADF6FD13404}"/>
              </a:ext>
            </a:extLst>
          </p:cNvPr>
          <p:cNvSpPr txBox="1"/>
          <p:nvPr/>
        </p:nvSpPr>
        <p:spPr>
          <a:xfrm>
            <a:off x="7447116" y="1086027"/>
            <a:ext cx="3864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Note: The error is statistic error only.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3DCC203-9496-CA18-89EF-612325D26BBB}"/>
              </a:ext>
            </a:extLst>
          </p:cNvPr>
          <p:cNvSpPr/>
          <p:nvPr/>
        </p:nvSpPr>
        <p:spPr>
          <a:xfrm>
            <a:off x="10760842" y="2050918"/>
            <a:ext cx="559685" cy="1008993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4BB4401D-2D84-A4FD-C6B8-EBFC7D154B52}"/>
              </a:ext>
            </a:extLst>
          </p:cNvPr>
          <p:cNvSpPr/>
          <p:nvPr/>
        </p:nvSpPr>
        <p:spPr>
          <a:xfrm>
            <a:off x="6884962" y="1646440"/>
            <a:ext cx="799889" cy="1164854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2858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46F667A-ED9B-E937-63D1-1A3B74AE0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59"/>
          <a:stretch/>
        </p:blipFill>
        <p:spPr>
          <a:xfrm>
            <a:off x="226316" y="1240624"/>
            <a:ext cx="5230521" cy="3840799"/>
          </a:xfrm>
          <a:prstGeom prst="rect">
            <a:avLst/>
          </a:prstGeo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36C4B6C-A464-E4DA-3C6B-97612EE4E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/>
              <a:t>2023/1/11</a:t>
            </a:r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9968A89-F910-EC72-9A9C-AE08F2AE0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-US" altLang="zh-CN"/>
              <a:t>FCV Meeting</a:t>
            </a:r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FE908A-2A0C-B09B-258D-6A0B4165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C2955-BF65-0F4B-81BD-5967EE022A9A}" type="slidenum">
              <a:rPr kumimoji="1" lang="zh-CN" altLang="en-US" smtClean="0"/>
              <a:t>6</a:t>
            </a:fld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18FC412-5780-B2A6-3710-7A8E2C8CD3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539"/>
          <a:stretch/>
        </p:blipFill>
        <p:spPr>
          <a:xfrm>
            <a:off x="5512417" y="1078683"/>
            <a:ext cx="4903534" cy="443912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7299FA3-11BF-5EB5-05C3-1E14E31E3A9D}"/>
              </a:ext>
            </a:extLst>
          </p:cNvPr>
          <p:cNvSpPr txBox="1"/>
          <p:nvPr/>
        </p:nvSpPr>
        <p:spPr>
          <a:xfrm>
            <a:off x="8208025" y="3641970"/>
            <a:ext cx="195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0.0236 ± 1.53749e-04</a:t>
            </a:r>
            <a:endParaRPr lang="en-US" altLang="zh-CN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412C923-86AB-E46C-0143-D83B5EA43EE0}"/>
              </a:ext>
            </a:extLst>
          </p:cNvPr>
          <p:cNvSpPr txBox="1"/>
          <p:nvPr/>
        </p:nvSpPr>
        <p:spPr>
          <a:xfrm>
            <a:off x="3186157" y="3414286"/>
            <a:ext cx="19552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Slope = 0.00749 ± 3.28703e-04</a:t>
            </a:r>
            <a:endParaRPr lang="en-US" altLang="zh-CN" b="0" dirty="0">
              <a:solidFill>
                <a:srgbClr val="ABB2BF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D0CA53E-B6AC-762D-1115-08D857A42ECD}"/>
              </a:ext>
            </a:extLst>
          </p:cNvPr>
          <p:cNvSpPr txBox="1"/>
          <p:nvPr/>
        </p:nvSpPr>
        <p:spPr>
          <a:xfrm>
            <a:off x="4364183" y="272964"/>
            <a:ext cx="4536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Au+Au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7.7</a:t>
            </a:r>
            <a:r>
              <a:rPr lang="en-US" dirty="0"/>
              <a:t> GeV, 10-40%, </a:t>
            </a:r>
            <a:r>
              <a:rPr lang="en-US" altLang="zh-CN" dirty="0"/>
              <a:t>0.4&lt;</a:t>
            </a:r>
            <a:r>
              <a:rPr lang="en-US" altLang="zh-CN" dirty="0" err="1"/>
              <a:t>p</a:t>
            </a:r>
            <a:r>
              <a:rPr lang="en-US" altLang="zh-CN" baseline="-25000" dirty="0" err="1"/>
              <a:t>T</a:t>
            </a:r>
            <a:r>
              <a:rPr lang="en-US" altLang="zh-CN" dirty="0"/>
              <a:t>&lt;2.0</a:t>
            </a:r>
            <a:endParaRPr 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2C980F3-F419-8379-4BB1-F08F65A11415}"/>
              </a:ext>
            </a:extLst>
          </p:cNvPr>
          <p:cNvSpPr txBox="1"/>
          <p:nvPr/>
        </p:nvSpPr>
        <p:spPr>
          <a:xfrm>
            <a:off x="10218867" y="3641970"/>
            <a:ext cx="15842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BES-I </a:t>
            </a:r>
            <a:r>
              <a:rPr lang="en-US" dirty="0"/>
              <a:t>slope:</a:t>
            </a:r>
          </a:p>
          <a:p>
            <a:r>
              <a:rPr lang="en-US" altLang="zh-CN" dirty="0"/>
              <a:t>0.022534 ±</a:t>
            </a:r>
          </a:p>
          <a:p>
            <a:r>
              <a:rPr lang="en-US" altLang="zh-CN" dirty="0"/>
              <a:t>8.63638e-04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0A1ED40-DB20-5060-7AE7-E627A6B05817}"/>
              </a:ext>
            </a:extLst>
          </p:cNvPr>
          <p:cNvSpPr txBox="1"/>
          <p:nvPr/>
        </p:nvSpPr>
        <p:spPr>
          <a:xfrm>
            <a:off x="655640" y="5513624"/>
            <a:ext cx="108807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BESII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consistent with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same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fitting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There is an</a:t>
            </a:r>
            <a:r>
              <a:rPr lang="zh-CN" altLang="en-US" sz="1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obvious</a:t>
            </a:r>
            <a:r>
              <a:rPr lang="en-US" altLang="zh-CN" sz="1800" dirty="0">
                <a:latin typeface="Calibri" panose="020F0502020204030204" pitchFamily="34" charset="0"/>
                <a:cs typeface="Calibri" panose="020F0502020204030204" pitchFamily="34" charset="0"/>
              </a:rPr>
              <a:t> difference for slopes determined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different functions</a:t>
            </a:r>
          </a:p>
          <a:p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(in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analysis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note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BESI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paper,</a:t>
            </a:r>
            <a:r>
              <a:rPr lang="zh-CN" altLang="en-US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people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claimed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v1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slope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does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strongly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depends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fitting</a:t>
            </a:r>
            <a:r>
              <a:rPr lang="zh-CN" altLang="en-US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functions</a:t>
            </a:r>
            <a:r>
              <a:rPr lang="en-US" altLang="zh-CN" sz="1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31DDF2C1-8F1F-2913-3AFB-2ECD577A8470}"/>
              </a:ext>
            </a:extLst>
          </p:cNvPr>
          <p:cNvSpPr txBox="1"/>
          <p:nvPr/>
        </p:nvSpPr>
        <p:spPr>
          <a:xfrm>
            <a:off x="2065085" y="1377844"/>
            <a:ext cx="290883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*y + p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*y</a:t>
            </a:r>
            <a:r>
              <a:rPr lang="en-US" altLang="zh-CN" sz="1600" baseline="30000"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, |y| &lt; 0.8</a:t>
            </a:r>
            <a:endParaRPr lang="en-US" altLang="zh-CN" sz="1600" baseline="30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186A28-1FB9-BC7F-3D65-CAB557E8BE09}"/>
              </a:ext>
            </a:extLst>
          </p:cNvPr>
          <p:cNvSpPr txBox="1"/>
          <p:nvPr/>
        </p:nvSpPr>
        <p:spPr>
          <a:xfrm>
            <a:off x="7386810" y="1377843"/>
            <a:ext cx="241612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Fitting function:</a:t>
            </a:r>
          </a:p>
          <a:p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v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(y) = p</a:t>
            </a:r>
            <a:r>
              <a:rPr lang="en-US" altLang="zh-CN" sz="1600" baseline="-25000" dirty="0">
                <a:latin typeface="Calibri" panose="020F0502020204030204" pitchFamily="34" charset="0"/>
                <a:cs typeface="Calibri" panose="020F0502020204030204" pitchFamily="34" charset="0"/>
              </a:rPr>
              <a:t>0</a:t>
            </a:r>
            <a:r>
              <a:rPr lang="en-US" altLang="zh-CN" sz="1600" dirty="0">
                <a:latin typeface="Calibri" panose="020F0502020204030204" pitchFamily="34" charset="0"/>
                <a:cs typeface="Calibri" panose="020F0502020204030204" pitchFamily="34" charset="0"/>
              </a:rPr>
              <a:t>*y , |y| &lt; 0.8</a:t>
            </a:r>
          </a:p>
        </p:txBody>
      </p:sp>
    </p:spTree>
    <p:extLst>
      <p:ext uri="{BB962C8B-B14F-4D97-AF65-F5344CB8AC3E}">
        <p14:creationId xmlns:p14="http://schemas.microsoft.com/office/powerpoint/2010/main" val="79370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59ADCE0-C225-0796-BD14-AE314719FD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D0952D4-9C09-E21B-80CE-C50ADCC65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533F3A6-BDD9-881A-6B57-B610BEA6D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094BFD-421D-E77D-9BFB-3FF7502BBF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" y="886415"/>
            <a:ext cx="7482840" cy="50851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66BE130-6B83-2540-9D2F-B4C1CC63B97B}"/>
              </a:ext>
            </a:extLst>
          </p:cNvPr>
          <p:cNvSpPr txBox="1"/>
          <p:nvPr/>
        </p:nvSpPr>
        <p:spPr>
          <a:xfrm>
            <a:off x="5679142" y="55003"/>
            <a:ext cx="196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 2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BE072E6-787B-FE8B-A2F2-7B26B57641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8687" y="1485746"/>
            <a:ext cx="3916123" cy="368576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12D305-A529-5DE5-2CC8-9DE722132176}"/>
              </a:ext>
            </a:extLst>
          </p:cNvPr>
          <p:cNvSpPr txBox="1"/>
          <p:nvPr/>
        </p:nvSpPr>
        <p:spPr>
          <a:xfrm>
            <a:off x="8455068" y="2279736"/>
            <a:ext cx="1753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With eff. correction</a:t>
            </a:r>
          </a:p>
        </p:txBody>
      </p:sp>
    </p:spTree>
    <p:extLst>
      <p:ext uri="{BB962C8B-B14F-4D97-AF65-F5344CB8AC3E}">
        <p14:creationId xmlns:p14="http://schemas.microsoft.com/office/powerpoint/2010/main" val="2132278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F220C7-D99E-DC84-2A43-B9A941E58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854EE43-6F20-A13F-0A45-7C01449345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C2B891-7238-7C5E-4BE2-2649BBE6B6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BFEF878-2220-3126-03FC-5D6FB0B275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558995" y="-354382"/>
            <a:ext cx="5151272" cy="75667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D262EA-47A7-29D0-3B3C-9E57DEE215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628"/>
          <a:stretch/>
        </p:blipFill>
        <p:spPr>
          <a:xfrm rot="5400000">
            <a:off x="8487389" y="3268416"/>
            <a:ext cx="2958307" cy="362628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C642B29-B18A-6CEA-6325-ECD544F752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212" b="1224"/>
          <a:stretch/>
        </p:blipFill>
        <p:spPr>
          <a:xfrm rot="5400000">
            <a:off x="8480917" y="361050"/>
            <a:ext cx="2971248" cy="35114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D8D559B-E47B-6BBD-8406-264BDB7F60F3}"/>
              </a:ext>
            </a:extLst>
          </p:cNvPr>
          <p:cNvSpPr txBox="1"/>
          <p:nvPr/>
        </p:nvSpPr>
        <p:spPr>
          <a:xfrm>
            <a:off x="4501694" y="4794712"/>
            <a:ext cx="3518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Background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looks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controlled.</a:t>
            </a:r>
          </a:p>
          <a:p>
            <a:r>
              <a:rPr kumimoji="1" lang="en-US" altLang="zh-CN" dirty="0"/>
              <a:t>Still</a:t>
            </a:r>
            <a:r>
              <a:rPr kumimoji="1" lang="zh-CN" altLang="en-US" dirty="0"/>
              <a:t> </a:t>
            </a:r>
            <a:r>
              <a:rPr kumimoji="1" lang="en-US" altLang="zh-CN" dirty="0"/>
              <a:t>under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investigation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19520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6C73BC-E9AE-1F13-305B-F5B0D2983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99769AE-38A5-C3AD-D6DF-B91256D81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5ED7A1-2444-0B32-4A59-0B7642522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AE78D3-994D-B78D-0034-F00E5C4FC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386" y="899231"/>
            <a:ext cx="7166428" cy="488030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4347A0-803B-47CB-20C0-B3F784015D56}"/>
              </a:ext>
            </a:extLst>
          </p:cNvPr>
          <p:cNvSpPr txBox="1"/>
          <p:nvPr/>
        </p:nvSpPr>
        <p:spPr>
          <a:xfrm>
            <a:off x="5248836" y="136525"/>
            <a:ext cx="19695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Question 3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97CE92-F5B3-1976-8B79-6B874F840F2F}"/>
              </a:ext>
            </a:extLst>
          </p:cNvPr>
          <p:cNvSpPr txBox="1"/>
          <p:nvPr/>
        </p:nvSpPr>
        <p:spPr>
          <a:xfrm>
            <a:off x="6857101" y="2311108"/>
            <a:ext cx="514843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Mean-field +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spectator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well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describes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data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low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Mean-field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effect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JAM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too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strong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at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high</a:t>
            </a:r>
            <a:r>
              <a:rPr lang="zh-CN" alt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zh-CN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endParaRPr lang="en-US" altLang="zh-CN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For v2,  best description with RQMD/RMF mode</a:t>
            </a:r>
          </a:p>
        </p:txBody>
      </p: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5B69BED4-5E05-8F0D-1BA9-CA6989383519}"/>
              </a:ext>
            </a:extLst>
          </p:cNvPr>
          <p:cNvCxnSpPr>
            <a:cxnSpLocks/>
          </p:cNvCxnSpPr>
          <p:nvPr/>
        </p:nvCxnSpPr>
        <p:spPr>
          <a:xfrm flipH="1">
            <a:off x="1357086" y="2532743"/>
            <a:ext cx="5500015" cy="5260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C5DE07FD-31C1-7F1B-AF47-09D6E8A0AE03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2772228" y="2827897"/>
            <a:ext cx="4084873" cy="221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535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59695</TotalTime>
  <Words>1539</Words>
  <Application>Microsoft Macintosh PowerPoint</Application>
  <PresentationFormat>宽屏</PresentationFormat>
  <Paragraphs>288</Paragraphs>
  <Slides>33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4" baseType="lpstr">
      <vt:lpstr>等线</vt:lpstr>
      <vt:lpstr>等线 Light</vt:lpstr>
      <vt:lpstr>Arial</vt:lpstr>
      <vt:lpstr>Calibri</vt:lpstr>
      <vt:lpstr>Cambria Math</vt:lpstr>
      <vt:lpstr>Helvetica</vt:lpstr>
      <vt:lpstr>Menlo</vt:lpstr>
      <vt:lpstr>Source Sans Pro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佐文</dc:creator>
  <cp:lastModifiedBy>佐文 刘</cp:lastModifiedBy>
  <cp:revision>452</cp:revision>
  <cp:lastPrinted>2021-11-24T04:36:43Z</cp:lastPrinted>
  <dcterms:created xsi:type="dcterms:W3CDTF">2021-08-21T02:04:34Z</dcterms:created>
  <dcterms:modified xsi:type="dcterms:W3CDTF">2023-07-11T01:28:55Z</dcterms:modified>
</cp:coreProperties>
</file>